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9" r:id="rId3"/>
    <p:sldId id="258" r:id="rId4"/>
    <p:sldId id="263" r:id="rId5"/>
    <p:sldId id="261" r:id="rId6"/>
    <p:sldId id="260" r:id="rId7"/>
    <p:sldId id="262" r:id="rId8"/>
    <p:sldId id="264" r:id="rId9"/>
    <p:sldId id="265" r:id="rId10"/>
    <p:sldId id="266" r:id="rId11"/>
    <p:sldId id="268" r:id="rId12"/>
    <p:sldId id="270" r:id="rId13"/>
    <p:sldId id="271" r:id="rId14"/>
    <p:sldId id="272" r:id="rId15"/>
    <p:sldId id="267" r:id="rId16"/>
    <p:sldId id="274" r:id="rId17"/>
    <p:sldId id="275" r:id="rId18"/>
    <p:sldId id="276" r:id="rId19"/>
    <p:sldId id="277" r:id="rId20"/>
    <p:sldId id="278" r:id="rId21"/>
    <p:sldId id="279" r:id="rId22"/>
    <p:sldId id="280" r:id="rId23"/>
    <p:sldId id="283" r:id="rId24"/>
    <p:sldId id="282"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a:xfrm>
            <a:off x="3962399" y="5870575"/>
            <a:ext cx="4893958" cy="377825"/>
          </a:xfrm>
        </p:spPr>
        <p:txBody>
          <a:bodyPr/>
          <a:lstStyle/>
          <a:p>
            <a:endParaRPr lang="es-MX"/>
          </a:p>
        </p:txBody>
      </p:sp>
      <p:sp>
        <p:nvSpPr>
          <p:cNvPr id="6" name="Slide Number Placeholder 5"/>
          <p:cNvSpPr>
            <a:spLocks noGrp="1"/>
          </p:cNvSpPr>
          <p:nvPr>
            <p:ph type="sldNum" sz="quarter" idx="12"/>
          </p:nvPr>
        </p:nvSpPr>
        <p:spPr>
          <a:xfrm>
            <a:off x="10608958" y="5870575"/>
            <a:ext cx="551167" cy="377825"/>
          </a:xfrm>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94855465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28/11/2025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3376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42997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830803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42230604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584108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s-ES"/>
              <a:t>Haga clic para modificar los estilos de texto del patrón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713129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
        <p:nvSpPr>
          <p:cNvPr id="8" name="Title 1"/>
          <p:cNvSpPr>
            <a:spLocks noGrp="1"/>
          </p:cNvSpPr>
          <p:nvPr>
            <p:ph type="title"/>
          </p:nvPr>
        </p:nvSpPr>
        <p:spPr>
          <a:xfrm>
            <a:off x="685801" y="609600"/>
            <a:ext cx="10131425" cy="1456267"/>
          </a:xfrm>
        </p:spPr>
        <p:txBody>
          <a:bodyPr/>
          <a:lstStyle/>
          <a:p>
            <a:r>
              <a:rPr lang="es-ES"/>
              <a:t>Haga clic para modificar el estilo de título del patrón</a:t>
            </a:r>
            <a:endParaRPr lang="en-US" dirty="0"/>
          </a:p>
        </p:txBody>
      </p:sp>
    </p:spTree>
    <p:extLst>
      <p:ext uri="{BB962C8B-B14F-4D97-AF65-F5344CB8AC3E}">
        <p14:creationId xmlns:p14="http://schemas.microsoft.com/office/powerpoint/2010/main" val="36471580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160012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32721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997D67A1-C5F3-46F0-B010-2A1EF52C88D2}" type="datetimeFigureOut">
              <a:rPr lang="es-MX" smtClean="0"/>
              <a:t>28/11/2025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216351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997D67A1-C5F3-46F0-B010-2A1EF52C88D2}" type="datetimeFigureOut">
              <a:rPr lang="es-MX" smtClean="0"/>
              <a:t>28/11/2025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1879748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997D67A1-C5F3-46F0-B010-2A1EF52C88D2}" type="datetimeFigureOut">
              <a:rPr lang="es-MX" smtClean="0"/>
              <a:t>28/11/2025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850126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997D67A1-C5F3-46F0-B010-2A1EF52C88D2}" type="datetimeFigureOut">
              <a:rPr lang="es-MX" smtClean="0"/>
              <a:t>28/11/2025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98642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997D67A1-C5F3-46F0-B010-2A1EF52C88D2}" type="datetimeFigureOut">
              <a:rPr lang="es-MX" smtClean="0"/>
              <a:t>28/11/2025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295165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28/11/2025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75596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s-ES"/>
              <a:t>Haga clic para modificar el estilo de título del patrón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997D67A1-C5F3-46F0-B010-2A1EF52C88D2}" type="datetimeFigureOut">
              <a:rPr lang="es-MX" smtClean="0"/>
              <a:t>28/11/2025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4C752341-A43F-4AAA-BBAB-B893AD1A2174}" type="slidenum">
              <a:rPr lang="es-MX" smtClean="0"/>
              <a:t>‹Nº›</a:t>
            </a:fld>
            <a:endParaRPr lang="es-MX"/>
          </a:p>
        </p:txBody>
      </p:sp>
    </p:spTree>
    <p:extLst>
      <p:ext uri="{BB962C8B-B14F-4D97-AF65-F5344CB8AC3E}">
        <p14:creationId xmlns:p14="http://schemas.microsoft.com/office/powerpoint/2010/main" val="3436970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97D67A1-C5F3-46F0-B010-2A1EF52C88D2}" type="datetimeFigureOut">
              <a:rPr lang="es-MX" smtClean="0"/>
              <a:t>28/11/2025</a:t>
            </a:fld>
            <a:endParaRPr lang="es-MX"/>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s-MX"/>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C752341-A43F-4AAA-BBAB-B893AD1A2174}" type="slidenum">
              <a:rPr lang="es-MX" smtClean="0"/>
              <a:t>‹Nº›</a:t>
            </a:fld>
            <a:endParaRPr lang="es-MX"/>
          </a:p>
        </p:txBody>
      </p:sp>
    </p:spTree>
    <p:extLst>
      <p:ext uri="{BB962C8B-B14F-4D97-AF65-F5344CB8AC3E}">
        <p14:creationId xmlns:p14="http://schemas.microsoft.com/office/powerpoint/2010/main" val="250088280"/>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s50.harvard.edu/sql/notes/0/#aggregate-functions"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cs50.dev/"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s50.harvard.edu/sql/notes/1/#entity-relationship-diagram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cs50.harvard.edu/sql/#welcome"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s50.harvard.edu/sql/notes/1/#primary-keys" TargetMode="External"/><Relationship Id="rId2" Type="http://schemas.openxmlformats.org/officeDocument/2006/relationships/hyperlink" Target="https://cs50.harvard.edu/sql/notes/1/#keys" TargetMode="Externa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cs50.harvard.edu/sql/notes/1/#foreign-key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s50.harvard.edu/sql/notes/1/#subqueries"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cs50.harvard.edu/sql/notes/0/#what-is-a-databa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cs50.harvard.edu/sql/notes/0/#sq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40FFD24-550C-F5EE-262E-CF2B626D9106}"/>
              </a:ext>
            </a:extLst>
          </p:cNvPr>
          <p:cNvPicPr>
            <a:picLocks noChangeAspect="1"/>
          </p:cNvPicPr>
          <p:nvPr/>
        </p:nvPicPr>
        <p:blipFill>
          <a:blip r:embed="rId2"/>
          <a:srcRect l="40163" t="14856" r="1758" b="12658"/>
          <a:stretch>
            <a:fillRect/>
          </a:stretch>
        </p:blipFill>
        <p:spPr>
          <a:xfrm>
            <a:off x="935451" y="602699"/>
            <a:ext cx="9768407" cy="5629289"/>
          </a:xfrm>
          <a:prstGeom prst="rect">
            <a:avLst/>
          </a:prstGeom>
        </p:spPr>
      </p:pic>
    </p:spTree>
    <p:extLst>
      <p:ext uri="{BB962C8B-B14F-4D97-AF65-F5344CB8AC3E}">
        <p14:creationId xmlns:p14="http://schemas.microsoft.com/office/powerpoint/2010/main" val="2881167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1A5A947C-947A-F36C-7B9B-F762DC3F40C9}"/>
              </a:ext>
            </a:extLst>
          </p:cNvPr>
          <p:cNvSpPr txBox="1"/>
          <p:nvPr/>
        </p:nvSpPr>
        <p:spPr>
          <a:xfrm>
            <a:off x="549088" y="255495"/>
            <a:ext cx="11093823" cy="2185214"/>
          </a:xfrm>
          <a:prstGeom prst="rect">
            <a:avLst/>
          </a:prstGeom>
          <a:noFill/>
        </p:spPr>
        <p:txBody>
          <a:bodyPr wrap="square" rtlCol="0">
            <a:spAutoFit/>
          </a:bodyPr>
          <a:lstStyle/>
          <a:p>
            <a:r>
              <a:rPr lang="es-MX" sz="2800" b="1" dirty="0" err="1">
                <a:hlinkClick r:id="rId2"/>
              </a:rPr>
              <a:t>Aggregate</a:t>
            </a:r>
            <a:r>
              <a:rPr lang="es-MX" sz="2800" b="1" dirty="0">
                <a:hlinkClick r:id="rId2"/>
              </a:rPr>
              <a:t> </a:t>
            </a:r>
            <a:r>
              <a:rPr lang="es-MX" sz="2800" b="1" dirty="0" err="1">
                <a:hlinkClick r:id="rId2"/>
              </a:rPr>
              <a:t>Functions</a:t>
            </a:r>
            <a:endParaRPr lang="en-US" sz="2800" dirty="0"/>
          </a:p>
          <a:p>
            <a:endParaRPr lang="en-US" dirty="0"/>
          </a:p>
          <a:p>
            <a:r>
              <a:rPr lang="en-US" b="1" dirty="0">
                <a:solidFill>
                  <a:srgbClr val="00B0F0"/>
                </a:solidFill>
              </a:rPr>
              <a:t>COUNT, AVG, MIN, MAX, </a:t>
            </a:r>
            <a:r>
              <a:rPr lang="en-US" dirty="0"/>
              <a:t>and </a:t>
            </a:r>
            <a:r>
              <a:rPr lang="en-US" b="1" dirty="0">
                <a:solidFill>
                  <a:srgbClr val="00B0F0"/>
                </a:solidFill>
              </a:rPr>
              <a:t>SUM</a:t>
            </a:r>
            <a:r>
              <a:rPr lang="en-US" dirty="0"/>
              <a:t> are called aggregate functions and allow us to perform the corresponding operations over multiple rows of data. By their very nature, each of the following aggregate functions will return only a single output—the aggregated value. The SQL keyword </a:t>
            </a:r>
            <a:r>
              <a:rPr lang="en-US" b="1" dirty="0">
                <a:solidFill>
                  <a:schemeClr val="accent3">
                    <a:lumMod val="75000"/>
                  </a:schemeClr>
                </a:solidFill>
              </a:rPr>
              <a:t>AS</a:t>
            </a:r>
            <a:r>
              <a:rPr lang="en-US" dirty="0"/>
              <a:t> to rename columns. </a:t>
            </a:r>
          </a:p>
          <a:p>
            <a:r>
              <a:rPr lang="en-US" b="1" dirty="0">
                <a:solidFill>
                  <a:schemeClr val="accent3">
                    <a:lumMod val="75000"/>
                  </a:schemeClr>
                </a:solidFill>
              </a:rPr>
              <a:t>ROUND</a:t>
            </a:r>
            <a:r>
              <a:rPr lang="en-US" dirty="0"/>
              <a:t> to define numbers later dot. </a:t>
            </a:r>
            <a:r>
              <a:rPr lang="en-US" b="1" dirty="0">
                <a:solidFill>
                  <a:schemeClr val="accent3">
                    <a:lumMod val="75000"/>
                  </a:schemeClr>
                </a:solidFill>
              </a:rPr>
              <a:t>DISTINCT</a:t>
            </a:r>
            <a:r>
              <a:rPr lang="en-US" dirty="0"/>
              <a:t> to  different types, avoid </a:t>
            </a:r>
            <a:r>
              <a:rPr lang="en-US" dirty="0" err="1"/>
              <a:t>repiting</a:t>
            </a:r>
            <a:endParaRPr lang="en-US" dirty="0"/>
          </a:p>
          <a:p>
            <a:endParaRPr lang="en-US" dirty="0"/>
          </a:p>
        </p:txBody>
      </p:sp>
      <p:pic>
        <p:nvPicPr>
          <p:cNvPr id="6" name="Imagen 5">
            <a:extLst>
              <a:ext uri="{FF2B5EF4-FFF2-40B4-BE49-F238E27FC236}">
                <a16:creationId xmlns:a16="http://schemas.microsoft.com/office/drawing/2014/main" id="{4BB609B2-65BB-A841-82DA-5843CD459B9D}"/>
              </a:ext>
            </a:extLst>
          </p:cNvPr>
          <p:cNvPicPr>
            <a:picLocks noChangeAspect="1"/>
          </p:cNvPicPr>
          <p:nvPr/>
        </p:nvPicPr>
        <p:blipFill>
          <a:blip r:embed="rId3"/>
          <a:srcRect l="23852" t="46118" r="33361" b="45396"/>
          <a:stretch>
            <a:fillRect/>
          </a:stretch>
        </p:blipFill>
        <p:spPr>
          <a:xfrm>
            <a:off x="982342" y="2680414"/>
            <a:ext cx="8353581" cy="931523"/>
          </a:xfrm>
          <a:prstGeom prst="rect">
            <a:avLst/>
          </a:prstGeom>
        </p:spPr>
      </p:pic>
      <p:pic>
        <p:nvPicPr>
          <p:cNvPr id="8" name="Imagen 7">
            <a:extLst>
              <a:ext uri="{FF2B5EF4-FFF2-40B4-BE49-F238E27FC236}">
                <a16:creationId xmlns:a16="http://schemas.microsoft.com/office/drawing/2014/main" id="{F727A748-50B8-3A9C-E077-E4840FA975AB}"/>
              </a:ext>
            </a:extLst>
          </p:cNvPr>
          <p:cNvPicPr>
            <a:picLocks noChangeAspect="1"/>
          </p:cNvPicPr>
          <p:nvPr/>
        </p:nvPicPr>
        <p:blipFill>
          <a:blip r:embed="rId4"/>
          <a:srcRect l="23729" t="48086" r="33115" b="44505"/>
          <a:stretch>
            <a:fillRect/>
          </a:stretch>
        </p:blipFill>
        <p:spPr>
          <a:xfrm>
            <a:off x="982342" y="3778578"/>
            <a:ext cx="8618858" cy="831959"/>
          </a:xfrm>
          <a:prstGeom prst="rect">
            <a:avLst/>
          </a:prstGeom>
        </p:spPr>
      </p:pic>
      <p:pic>
        <p:nvPicPr>
          <p:cNvPr id="10" name="Imagen 9">
            <a:extLst>
              <a:ext uri="{FF2B5EF4-FFF2-40B4-BE49-F238E27FC236}">
                <a16:creationId xmlns:a16="http://schemas.microsoft.com/office/drawing/2014/main" id="{9150C91A-6919-3602-D88A-2FE223722E06}"/>
              </a:ext>
            </a:extLst>
          </p:cNvPr>
          <p:cNvPicPr>
            <a:picLocks noChangeAspect="1"/>
          </p:cNvPicPr>
          <p:nvPr/>
        </p:nvPicPr>
        <p:blipFill>
          <a:blip r:embed="rId5"/>
          <a:srcRect l="23729" t="41963" r="45779" b="46744"/>
          <a:stretch>
            <a:fillRect/>
          </a:stretch>
        </p:blipFill>
        <p:spPr>
          <a:xfrm>
            <a:off x="982343" y="4871553"/>
            <a:ext cx="5593270" cy="1164660"/>
          </a:xfrm>
          <a:prstGeom prst="rect">
            <a:avLst/>
          </a:prstGeom>
        </p:spPr>
      </p:pic>
      <p:pic>
        <p:nvPicPr>
          <p:cNvPr id="12" name="Imagen 11">
            <a:extLst>
              <a:ext uri="{FF2B5EF4-FFF2-40B4-BE49-F238E27FC236}">
                <a16:creationId xmlns:a16="http://schemas.microsoft.com/office/drawing/2014/main" id="{BE25D77B-276D-1E8E-3B89-9D3647D1F0FB}"/>
              </a:ext>
            </a:extLst>
          </p:cNvPr>
          <p:cNvPicPr>
            <a:picLocks noChangeAspect="1"/>
          </p:cNvPicPr>
          <p:nvPr/>
        </p:nvPicPr>
        <p:blipFill>
          <a:blip r:embed="rId6"/>
          <a:srcRect l="23958" t="50000" r="45164" b="37863"/>
          <a:stretch>
            <a:fillRect/>
          </a:stretch>
        </p:blipFill>
        <p:spPr>
          <a:xfrm>
            <a:off x="7423832" y="5754782"/>
            <a:ext cx="4613710" cy="1019580"/>
          </a:xfrm>
          <a:prstGeom prst="rect">
            <a:avLst/>
          </a:prstGeom>
        </p:spPr>
      </p:pic>
    </p:spTree>
    <p:extLst>
      <p:ext uri="{BB962C8B-B14F-4D97-AF65-F5344CB8AC3E}">
        <p14:creationId xmlns:p14="http://schemas.microsoft.com/office/powerpoint/2010/main" val="2304188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374E6-01A8-1EB0-D8E9-0DA38BB94B9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0ADB9A-4BD1-5F06-955E-A7D53C1BE32C}"/>
              </a:ext>
            </a:extLst>
          </p:cNvPr>
          <p:cNvSpPr>
            <a:spLocks noGrp="1"/>
          </p:cNvSpPr>
          <p:nvPr>
            <p:ph type="title"/>
          </p:nvPr>
        </p:nvSpPr>
        <p:spPr>
          <a:xfrm>
            <a:off x="1909483" y="1693333"/>
            <a:ext cx="7906869" cy="3471334"/>
          </a:xfrm>
        </p:spPr>
        <p:txBody>
          <a:bodyPr>
            <a:normAutofit/>
          </a:bodyPr>
          <a:lstStyle/>
          <a:p>
            <a:r>
              <a:rPr lang="es-MX" sz="9600" b="1" i="1" dirty="0" err="1">
                <a:solidFill>
                  <a:schemeClr val="accent3"/>
                </a:solidFill>
              </a:rPr>
              <a:t>RElating</a:t>
            </a:r>
            <a:endParaRPr lang="es-MX" sz="9600" b="1" i="1" dirty="0">
              <a:solidFill>
                <a:schemeClr val="accent3"/>
              </a:solidFill>
            </a:endParaRPr>
          </a:p>
        </p:txBody>
      </p:sp>
    </p:spTree>
    <p:extLst>
      <p:ext uri="{BB962C8B-B14F-4D97-AF65-F5344CB8AC3E}">
        <p14:creationId xmlns:p14="http://schemas.microsoft.com/office/powerpoint/2010/main" val="2954381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58C96-AF66-F539-4310-539F95E22996}"/>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E3869943-EB22-BAD4-C582-9425997F401C}"/>
              </a:ext>
            </a:extLst>
          </p:cNvPr>
          <p:cNvSpPr txBox="1"/>
          <p:nvPr/>
        </p:nvSpPr>
        <p:spPr>
          <a:xfrm>
            <a:off x="551329" y="577891"/>
            <a:ext cx="11385176" cy="5909310"/>
          </a:xfrm>
          <a:prstGeom prst="rect">
            <a:avLst/>
          </a:prstGeom>
          <a:noFill/>
        </p:spPr>
        <p:txBody>
          <a:bodyPr wrap="square" rtlCol="0">
            <a:spAutoFit/>
          </a:bodyPr>
          <a:lstStyle/>
          <a:p>
            <a:r>
              <a:rPr lang="es-MX" b="1" dirty="0"/>
              <a:t>¿Qué es una tabla de base de datos?</a:t>
            </a:r>
          </a:p>
          <a:p>
            <a:r>
              <a:rPr lang="es-MX" dirty="0"/>
              <a:t>Una tabla de base de datos es un conjunto estructurado de datos organizados en filas y columnas. Estas tablas representan conceptos o datos de manera lógica y sirven como base para almacenar y recuperar información en sistemas de bases de datos. Las tablas son clave para administrar y analizar datos de manera eficiente.</a:t>
            </a:r>
          </a:p>
          <a:p>
            <a:endParaRPr lang="es-MX" dirty="0"/>
          </a:p>
          <a:p>
            <a:r>
              <a:rPr lang="es-MX" b="1" dirty="0"/>
              <a:t>Importancia de las claves primarias en tablas</a:t>
            </a:r>
            <a:endParaRPr lang="es-MX" dirty="0"/>
          </a:p>
          <a:p>
            <a:r>
              <a:rPr lang="es-MX" dirty="0"/>
              <a:t>Definir claves primarias es crucial para asegurar la integridad de una tabla, ya que permiten identificar de forma única cada registro. Esto garantiza que no haya duplicados y ayuda a establecer relaciones entre tablas para gestionar datos de manera eficiente. Además, las claves primarias se utilizan para crear índices, lo que mejora el rendimiento de las consultas.</a:t>
            </a:r>
          </a:p>
          <a:p>
            <a:endParaRPr lang="es-MX" dirty="0"/>
          </a:p>
          <a:p>
            <a:r>
              <a:rPr lang="es-MX" b="1" dirty="0"/>
              <a:t>¿Qué es la normalización en bases de datos?</a:t>
            </a:r>
          </a:p>
          <a:p>
            <a:r>
              <a:rPr lang="es-MX" dirty="0"/>
              <a:t>La normalización organiza los datos en tablas para reducir redundancias y dependencias. Este proceso divide una tabla en varias más pequeñas y relacionadas, usando reglas como la primera, segunda o tercera forma normal. Así, evita duplicaciones, mejora la integridad de los datos y optimiza el almacenamiento.</a:t>
            </a:r>
          </a:p>
          <a:p>
            <a:endParaRPr lang="es-MX" dirty="0"/>
          </a:p>
          <a:p>
            <a:r>
              <a:rPr lang="es-MX" b="1" dirty="0"/>
              <a:t>Propiedades y atributos de una tabla</a:t>
            </a:r>
            <a:endParaRPr lang="es-MX" dirty="0"/>
          </a:p>
          <a:p>
            <a:r>
              <a:rPr lang="es-MX" dirty="0"/>
              <a:t>Puedes encontrar detalles sobre las propiedades y atributos de una tabla consultando el diccionario de datos o los metadatos de la base de datos. Esto incluye información como nombres de columnas, tipos de datos, índices y relaciones. Muchas bases de datos permiten usar comandos SQL para acceder a esta información.</a:t>
            </a:r>
          </a:p>
          <a:p>
            <a:pPr algn="just"/>
            <a:endParaRPr lang="es-MX" dirty="0"/>
          </a:p>
        </p:txBody>
      </p:sp>
    </p:spTree>
    <p:extLst>
      <p:ext uri="{BB962C8B-B14F-4D97-AF65-F5344CB8AC3E}">
        <p14:creationId xmlns:p14="http://schemas.microsoft.com/office/powerpoint/2010/main" val="1159796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E4F96-9C65-4E4F-67D2-2B326560CD96}"/>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CC7D22E5-B920-4403-EC85-0C68191B1AE1}"/>
              </a:ext>
            </a:extLst>
          </p:cNvPr>
          <p:cNvSpPr txBox="1"/>
          <p:nvPr/>
        </p:nvSpPr>
        <p:spPr>
          <a:xfrm>
            <a:off x="537882" y="537881"/>
            <a:ext cx="11116235" cy="5909310"/>
          </a:xfrm>
          <a:prstGeom prst="rect">
            <a:avLst/>
          </a:prstGeom>
          <a:noFill/>
        </p:spPr>
        <p:txBody>
          <a:bodyPr wrap="square" rtlCol="0">
            <a:spAutoFit/>
          </a:bodyPr>
          <a:lstStyle/>
          <a:p>
            <a:r>
              <a:rPr lang="es-MX" b="1" dirty="0"/>
              <a:t>¿Cómo los índices hacen más eficiente una consulta?</a:t>
            </a:r>
          </a:p>
          <a:p>
            <a:r>
              <a:rPr lang="es-MX" dirty="0"/>
              <a:t>Los índices mejoran la velocidad de consulta en una tabla al permitir búsquedas rápidas en columnas específicas. Esto evita escaneos completos de tabla, permitiendo localizar datos más rápido. Los índices son esenciales para consultas frecuentes y mejoran significativamente el rendimiento general de un sistema de base de datos.</a:t>
            </a:r>
          </a:p>
          <a:p>
            <a:endParaRPr lang="es-MX" b="1" dirty="0"/>
          </a:p>
          <a:p>
            <a:r>
              <a:rPr lang="es-MX" b="1" dirty="0"/>
              <a:t>¿Qué es la desnormalización y cuándo usarla?</a:t>
            </a:r>
          </a:p>
          <a:p>
            <a:r>
              <a:rPr lang="es-MX" dirty="0"/>
              <a:t>La desnormalización combina tablas inicialmente normalizadas en una sola para mejorar el rendimiento. Aunque introduce cierta redundancia, elimina uniones complejas, agilizando las consultas. Es útil en escenarios donde priorizas la velocidad de lectura sobre la modificación, como almacenamiento de datos o reportes. Sin embargo, requiere cuidado para evitar problemas de integridad y consumo excesivo de almacenamiento.</a:t>
            </a:r>
          </a:p>
          <a:p>
            <a:endParaRPr lang="es-MX" dirty="0"/>
          </a:p>
          <a:p>
            <a:r>
              <a:rPr lang="es-MX" b="1" dirty="0"/>
              <a:t>Diferencia entre clave primaria y clave externa</a:t>
            </a:r>
            <a:endParaRPr lang="es-MX" dirty="0"/>
          </a:p>
          <a:p>
            <a:r>
              <a:rPr lang="es-MX" b="1" dirty="0"/>
              <a:t>	- Clave primaria:</a:t>
            </a:r>
            <a:r>
              <a:rPr lang="es-MX" dirty="0"/>
              <a:t> Identifica de forma única un registro dentro de una tabla.</a:t>
            </a:r>
          </a:p>
          <a:p>
            <a:r>
              <a:rPr lang="es-MX" b="1" dirty="0"/>
              <a:t>	- Clave externa:</a:t>
            </a:r>
            <a:r>
              <a:rPr lang="es-MX" dirty="0"/>
              <a:t> Establece una relación con otra tabla al referenciar su clave primaria.</a:t>
            </a:r>
          </a:p>
          <a:p>
            <a:r>
              <a:rPr lang="es-MX" dirty="0"/>
              <a:t>Ambas son esenciales para mantener integridad y permitir conexiones efectivas entre datos.</a:t>
            </a:r>
          </a:p>
          <a:p>
            <a:endParaRPr lang="es-MX" dirty="0"/>
          </a:p>
          <a:p>
            <a:r>
              <a:rPr lang="es-MX" b="1" dirty="0"/>
              <a:t>Importancia de las relaciones entre tablas</a:t>
            </a:r>
            <a:endParaRPr lang="es-MX" dirty="0"/>
          </a:p>
          <a:p>
            <a:r>
              <a:rPr lang="es-MX" dirty="0"/>
              <a:t>Las relaciones entre tablas garantizan integridad de datos y precisión. Establecen vínculos basados en claves primarias y externas, evitando datos huérfanos. Estas conexiones permiten realizar consultas complejas de manera eficiente y evitan duplicaciones innecesarias.</a:t>
            </a:r>
          </a:p>
          <a:p>
            <a:pPr algn="just"/>
            <a:endParaRPr lang="es-MX" dirty="0"/>
          </a:p>
        </p:txBody>
      </p:sp>
    </p:spTree>
    <p:extLst>
      <p:ext uri="{BB962C8B-B14F-4D97-AF65-F5344CB8AC3E}">
        <p14:creationId xmlns:p14="http://schemas.microsoft.com/office/powerpoint/2010/main" val="1131610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3C6FE-2E23-FF13-F71D-4964866BDE64}"/>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6C4AC780-6555-C9B9-4FAB-F4DAD0D9E6B6}"/>
              </a:ext>
            </a:extLst>
          </p:cNvPr>
          <p:cNvSpPr txBox="1"/>
          <p:nvPr/>
        </p:nvSpPr>
        <p:spPr>
          <a:xfrm>
            <a:off x="638735" y="591671"/>
            <a:ext cx="10914529" cy="5909310"/>
          </a:xfrm>
          <a:prstGeom prst="rect">
            <a:avLst/>
          </a:prstGeom>
          <a:noFill/>
        </p:spPr>
        <p:txBody>
          <a:bodyPr wrap="square" rtlCol="0">
            <a:spAutoFit/>
          </a:bodyPr>
          <a:lstStyle/>
          <a:p>
            <a:r>
              <a:rPr lang="es-MX" b="1" dirty="0"/>
              <a:t>Mejores prácticas para diseñar tablas</a:t>
            </a:r>
            <a:endParaRPr lang="es-MX" dirty="0"/>
          </a:p>
          <a:p>
            <a:r>
              <a:rPr lang="es-MX" dirty="0"/>
              <a:t>Puedes mejorar el diseño de tablas explorando recursos como libros, guías y tutoriales sobre normalización, indexación y modelado de datos. Estos materiales te ayudarán a estructurar tablas eficientes que optimicen las operaciones de bases de datos.</a:t>
            </a:r>
          </a:p>
          <a:p>
            <a:endParaRPr lang="es-MX" dirty="0"/>
          </a:p>
          <a:p>
            <a:r>
              <a:rPr lang="es-MX" b="1" dirty="0"/>
              <a:t>Elegir tipos de datos adecuados</a:t>
            </a:r>
            <a:endParaRPr lang="es-MX" dirty="0"/>
          </a:p>
          <a:p>
            <a:r>
              <a:rPr lang="es-MX" dirty="0"/>
              <a:t>Seleccionar tipos de datos correctos para las columnas ayuda a optimizar el almacenamiento y el rendimiento. Los tipos grandes pueden desperdiciar espacio, mientras que los pequeños podrían no soportar los valores requeridos. Elegir sabiamente asegura la integridad y capacidad de las tablas.</a:t>
            </a:r>
          </a:p>
          <a:p>
            <a:endParaRPr lang="es-MX" dirty="0"/>
          </a:p>
          <a:p>
            <a:r>
              <a:rPr lang="es-MX" b="1" dirty="0"/>
              <a:t>¿Cuándo usar tablas temporales?</a:t>
            </a:r>
          </a:p>
          <a:p>
            <a:r>
              <a:rPr lang="es-MX" dirty="0"/>
              <a:t>Las tablas temporales son útiles para almacenar datos intermedios en una sesión o transacción. Ayudan a simplificar consultas y mejorar rendimiento. Sin embargo, no olvides eliminarlas cuando ya no sean necesarias para evitar un consumo excesivo de recursos.</a:t>
            </a:r>
          </a:p>
          <a:p>
            <a:endParaRPr lang="es-MX" dirty="0"/>
          </a:p>
          <a:p>
            <a:r>
              <a:rPr lang="es-MX" b="1" dirty="0"/>
              <a:t>Copias de seguridad de las tablas</a:t>
            </a:r>
            <a:endParaRPr lang="es-MX" dirty="0"/>
          </a:p>
          <a:p>
            <a:r>
              <a:rPr lang="es-MX" dirty="0"/>
              <a:t>Realizar copias de seguridad regularmente protege tus datos ante fallos, errores o pérdida. Estas copias permiten restaurar bases de datos rápidamente, minimizando riesgos y tiempo de inactividad. Usa estrategias combinadas de respaldo completo e incremental, guardándolas en ubicaciones seguras.</a:t>
            </a:r>
          </a:p>
          <a:p>
            <a:pPr algn="just"/>
            <a:endParaRPr lang="en-US" dirty="0"/>
          </a:p>
          <a:p>
            <a:pPr algn="just"/>
            <a:endParaRPr lang="es-MX" dirty="0"/>
          </a:p>
        </p:txBody>
      </p:sp>
    </p:spTree>
    <p:extLst>
      <p:ext uri="{BB962C8B-B14F-4D97-AF65-F5344CB8AC3E}">
        <p14:creationId xmlns:p14="http://schemas.microsoft.com/office/powerpoint/2010/main" val="122686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F14FC1F8-2EEC-3480-67A0-118D23A8658E}"/>
              </a:ext>
            </a:extLst>
          </p:cNvPr>
          <p:cNvSpPr txBox="1"/>
          <p:nvPr/>
        </p:nvSpPr>
        <p:spPr>
          <a:xfrm>
            <a:off x="663388" y="612844"/>
            <a:ext cx="10865223" cy="5632311"/>
          </a:xfrm>
          <a:prstGeom prst="rect">
            <a:avLst/>
          </a:prstGeom>
          <a:noFill/>
        </p:spPr>
        <p:txBody>
          <a:bodyPr wrap="square" rtlCol="0">
            <a:spAutoFit/>
          </a:bodyPr>
          <a:lstStyle/>
          <a:p>
            <a:pPr algn="just"/>
            <a:r>
              <a:rPr lang="en-US" sz="2400" dirty="0"/>
              <a:t>Databases can have multiple tables. Last class, we saw a database of books longlisted, or nominated, for the International Booker Prize. We will now see that database has many different tables inside it — for books, authors, publishers and so on.</a:t>
            </a:r>
          </a:p>
          <a:p>
            <a:pPr algn="just"/>
            <a:r>
              <a:rPr lang="en-US" sz="2400" dirty="0"/>
              <a:t>First, open up the database using SQLite in the terminal of your </a:t>
            </a:r>
            <a:r>
              <a:rPr lang="en-US" sz="2400" dirty="0" err="1">
                <a:hlinkClick r:id="rId2"/>
              </a:rPr>
              <a:t>Codespace</a:t>
            </a:r>
            <a:r>
              <a:rPr lang="en-US" sz="2400" dirty="0"/>
              <a:t>.</a:t>
            </a:r>
          </a:p>
          <a:p>
            <a:pPr algn="just"/>
            <a:r>
              <a:rPr lang="en-US" sz="2400" dirty="0"/>
              <a:t>We can use the following SQLite command to see all the tables in our database: .tables</a:t>
            </a:r>
          </a:p>
          <a:p>
            <a:pPr algn="just"/>
            <a:endParaRPr lang="en-US" sz="2400" dirty="0"/>
          </a:p>
          <a:p>
            <a:pPr algn="just"/>
            <a:r>
              <a:rPr lang="en-US" sz="2400" dirty="0"/>
              <a:t>These tables have some relationships between them, and hence we call the database a </a:t>
            </a:r>
            <a:r>
              <a:rPr lang="en-US" sz="2400" b="1" dirty="0"/>
              <a:t>relational database</a:t>
            </a:r>
            <a:r>
              <a:rPr lang="en-US" sz="2400" dirty="0"/>
              <a:t>. Look at the list of tables in </a:t>
            </a:r>
            <a:r>
              <a:rPr lang="en-US" sz="2400" dirty="0" err="1"/>
              <a:t>longlist.db</a:t>
            </a:r>
            <a:r>
              <a:rPr lang="en-US" sz="2400" dirty="0"/>
              <a:t> and try to imagine relationships between them. Some examples are:</a:t>
            </a:r>
          </a:p>
          <a:p>
            <a:pPr marL="742950" lvl="1" indent="-285750" algn="just">
              <a:buFont typeface="Arial" panose="020B0604020202020204" pitchFamily="34" charset="0"/>
              <a:buChar char="•"/>
            </a:pPr>
            <a:r>
              <a:rPr lang="en-US" sz="2400" dirty="0"/>
              <a:t>Authors write books.</a:t>
            </a:r>
          </a:p>
          <a:p>
            <a:pPr marL="742950" lvl="1" indent="-285750" algn="just">
              <a:buFont typeface="Arial" panose="020B0604020202020204" pitchFamily="34" charset="0"/>
              <a:buChar char="•"/>
            </a:pPr>
            <a:r>
              <a:rPr lang="en-US" sz="2400" dirty="0"/>
              <a:t>Publishers publish books.</a:t>
            </a:r>
          </a:p>
          <a:p>
            <a:pPr marL="742950" lvl="1" indent="-285750" algn="just">
              <a:buFont typeface="Arial" panose="020B0604020202020204" pitchFamily="34" charset="0"/>
              <a:buChar char="•"/>
            </a:pPr>
            <a:r>
              <a:rPr lang="en-US" sz="2400" dirty="0"/>
              <a:t>Books are translated by translators.</a:t>
            </a:r>
          </a:p>
          <a:p>
            <a:pPr algn="just"/>
            <a:endParaRPr lang="en-US" sz="2400" dirty="0"/>
          </a:p>
          <a:p>
            <a:pPr algn="just"/>
            <a:endParaRPr lang="es-MX" sz="2400" dirty="0"/>
          </a:p>
        </p:txBody>
      </p:sp>
    </p:spTree>
    <p:extLst>
      <p:ext uri="{BB962C8B-B14F-4D97-AF65-F5344CB8AC3E}">
        <p14:creationId xmlns:p14="http://schemas.microsoft.com/office/powerpoint/2010/main" val="39285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5B39209C-208A-9889-15DB-655011FD3BA1}"/>
              </a:ext>
            </a:extLst>
          </p:cNvPr>
          <p:cNvSpPr txBox="1"/>
          <p:nvPr/>
        </p:nvSpPr>
        <p:spPr>
          <a:xfrm>
            <a:off x="376518" y="359103"/>
            <a:ext cx="5392271" cy="923330"/>
          </a:xfrm>
          <a:prstGeom prst="rect">
            <a:avLst/>
          </a:prstGeom>
          <a:noFill/>
        </p:spPr>
        <p:txBody>
          <a:bodyPr wrap="square" rtlCol="0">
            <a:spAutoFit/>
          </a:bodyPr>
          <a:lstStyle/>
          <a:p>
            <a:r>
              <a:rPr lang="en-US" dirty="0"/>
              <a:t>Consider this case, where each author writes only one book and each book is written by one author. This is called a one-to-one relationship.</a:t>
            </a:r>
            <a:endParaRPr lang="es-MX" dirty="0"/>
          </a:p>
        </p:txBody>
      </p:sp>
      <p:pic>
        <p:nvPicPr>
          <p:cNvPr id="3074" name="Picture 2" descr="&quot;One-to-one relationship&quot;">
            <a:extLst>
              <a:ext uri="{FF2B5EF4-FFF2-40B4-BE49-F238E27FC236}">
                <a16:creationId xmlns:a16="http://schemas.microsoft.com/office/drawing/2014/main" id="{321EF153-C571-2BFA-3228-37650DF701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951" t="8963" r="18975" b="41188"/>
          <a:stretch>
            <a:fillRect/>
          </a:stretch>
        </p:blipFill>
        <p:spPr bwMode="auto">
          <a:xfrm>
            <a:off x="1074110" y="1434869"/>
            <a:ext cx="3336525" cy="14829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5DE1192E-71E6-0AE7-BDB7-CBE7B8432A65}"/>
              </a:ext>
            </a:extLst>
          </p:cNvPr>
          <p:cNvSpPr txBox="1"/>
          <p:nvPr/>
        </p:nvSpPr>
        <p:spPr>
          <a:xfrm>
            <a:off x="6194611" y="359103"/>
            <a:ext cx="5392271" cy="1200329"/>
          </a:xfrm>
          <a:prstGeom prst="rect">
            <a:avLst/>
          </a:prstGeom>
          <a:noFill/>
        </p:spPr>
        <p:txBody>
          <a:bodyPr wrap="square" rtlCol="0">
            <a:spAutoFit/>
          </a:bodyPr>
          <a:lstStyle/>
          <a:p>
            <a:r>
              <a:rPr lang="en-US" dirty="0"/>
              <a:t>On the other hand, if an author can write multiple books, the relationship is a one-to-many relationship.</a:t>
            </a:r>
          </a:p>
          <a:p>
            <a:br>
              <a:rPr lang="en-US" dirty="0"/>
            </a:br>
            <a:endParaRPr lang="es-MX" dirty="0"/>
          </a:p>
        </p:txBody>
      </p:sp>
      <p:pic>
        <p:nvPicPr>
          <p:cNvPr id="3076" name="Picture 4" descr="&quot;One-to-many relationship&quot;">
            <a:extLst>
              <a:ext uri="{FF2B5EF4-FFF2-40B4-BE49-F238E27FC236}">
                <a16:creationId xmlns:a16="http://schemas.microsoft.com/office/drawing/2014/main" id="{F3574182-BA8E-277A-0BB7-20321875B1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09" t="8629" r="18934" b="7822"/>
          <a:stretch>
            <a:fillRect/>
          </a:stretch>
        </p:blipFill>
        <p:spPr bwMode="auto">
          <a:xfrm>
            <a:off x="7093912" y="1231949"/>
            <a:ext cx="2803123" cy="2098648"/>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D3AB5347-CDF2-D148-93FD-8F6D46D92C04}"/>
              </a:ext>
            </a:extLst>
          </p:cNvPr>
          <p:cNvSpPr txBox="1"/>
          <p:nvPr/>
        </p:nvSpPr>
        <p:spPr>
          <a:xfrm>
            <a:off x="1601616" y="4681681"/>
            <a:ext cx="4122349" cy="1482899"/>
          </a:xfrm>
          <a:prstGeom prst="rect">
            <a:avLst/>
          </a:prstGeom>
          <a:noFill/>
        </p:spPr>
        <p:txBody>
          <a:bodyPr wrap="square" rtlCol="0">
            <a:spAutoFit/>
          </a:bodyPr>
          <a:lstStyle/>
          <a:p>
            <a:r>
              <a:rPr lang="en-US" dirty="0"/>
              <a:t>Here, we see another situation where not only can one author write multiple books, but books can also be co-written by multiple authors. This is a many-to-many relationship.</a:t>
            </a:r>
          </a:p>
        </p:txBody>
      </p:sp>
      <p:pic>
        <p:nvPicPr>
          <p:cNvPr id="3078" name="Picture 6" descr="&quot;Many-to-many relationship&quot;">
            <a:extLst>
              <a:ext uri="{FF2B5EF4-FFF2-40B4-BE49-F238E27FC236}">
                <a16:creationId xmlns:a16="http://schemas.microsoft.com/office/drawing/2014/main" id="{04A7B63E-1B39-52A0-F0C4-C3C259288D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95" t="7649" r="20699" b="8214"/>
          <a:stretch>
            <a:fillRect/>
          </a:stretch>
        </p:blipFill>
        <p:spPr bwMode="auto">
          <a:xfrm>
            <a:off x="5924018" y="4208405"/>
            <a:ext cx="2803123" cy="213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755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00717EB-CE09-3B72-A054-96967BB1B385}"/>
              </a:ext>
            </a:extLst>
          </p:cNvPr>
          <p:cNvSpPr txBox="1"/>
          <p:nvPr/>
        </p:nvSpPr>
        <p:spPr>
          <a:xfrm>
            <a:off x="2420470" y="269481"/>
            <a:ext cx="5916705" cy="584775"/>
          </a:xfrm>
          <a:prstGeom prst="rect">
            <a:avLst/>
          </a:prstGeom>
          <a:noFill/>
        </p:spPr>
        <p:txBody>
          <a:bodyPr wrap="square" rtlCol="0">
            <a:spAutoFit/>
          </a:bodyPr>
          <a:lstStyle/>
          <a:p>
            <a:pPr algn="ctr"/>
            <a:r>
              <a:rPr lang="en-US" sz="3200" b="1" dirty="0">
                <a:solidFill>
                  <a:schemeClr val="accent5">
                    <a:lumMod val="40000"/>
                    <a:lumOff val="60000"/>
                  </a:schemeClr>
                </a:solidFill>
                <a:hlinkClick r:id="rId2">
                  <a:extLst>
                    <a:ext uri="{A12FA001-AC4F-418D-AE19-62706E023703}">
                      <ahyp:hlinkClr xmlns:ahyp="http://schemas.microsoft.com/office/drawing/2018/hyperlinkcolor" val="tx"/>
                    </a:ext>
                  </a:extLst>
                </a:hlinkClick>
              </a:rPr>
              <a:t>Entity Relationship Diagrams</a:t>
            </a:r>
            <a:endParaRPr lang="en-US" sz="3200" b="1" dirty="0">
              <a:solidFill>
                <a:schemeClr val="accent5">
                  <a:lumMod val="40000"/>
                  <a:lumOff val="60000"/>
                </a:schemeClr>
              </a:solidFill>
            </a:endParaRPr>
          </a:p>
        </p:txBody>
      </p:sp>
      <p:pic>
        <p:nvPicPr>
          <p:cNvPr id="10" name="Imagen 9">
            <a:extLst>
              <a:ext uri="{FF2B5EF4-FFF2-40B4-BE49-F238E27FC236}">
                <a16:creationId xmlns:a16="http://schemas.microsoft.com/office/drawing/2014/main" id="{F073D1BF-B299-0DAA-3640-9E9629B3A22D}"/>
              </a:ext>
            </a:extLst>
          </p:cNvPr>
          <p:cNvPicPr>
            <a:picLocks noChangeAspect="1"/>
          </p:cNvPicPr>
          <p:nvPr/>
        </p:nvPicPr>
        <p:blipFill>
          <a:blip r:embed="rId3"/>
          <a:srcRect l="28555" t="24496" r="26114" b="14101"/>
          <a:stretch>
            <a:fillRect/>
          </a:stretch>
        </p:blipFill>
        <p:spPr>
          <a:xfrm>
            <a:off x="5091691" y="1348124"/>
            <a:ext cx="6719308" cy="5117139"/>
          </a:xfrm>
          <a:prstGeom prst="rect">
            <a:avLst/>
          </a:prstGeom>
        </p:spPr>
      </p:pic>
      <p:sp>
        <p:nvSpPr>
          <p:cNvPr id="11" name="CuadroTexto 10">
            <a:extLst>
              <a:ext uri="{FF2B5EF4-FFF2-40B4-BE49-F238E27FC236}">
                <a16:creationId xmlns:a16="http://schemas.microsoft.com/office/drawing/2014/main" id="{E218A874-C009-CC89-7706-174E09530FAC}"/>
              </a:ext>
            </a:extLst>
          </p:cNvPr>
          <p:cNvSpPr txBox="1"/>
          <p:nvPr/>
        </p:nvSpPr>
        <p:spPr>
          <a:xfrm>
            <a:off x="381001" y="1413703"/>
            <a:ext cx="4554069" cy="4985980"/>
          </a:xfrm>
          <a:prstGeom prst="rect">
            <a:avLst/>
          </a:prstGeom>
          <a:noFill/>
        </p:spPr>
        <p:txBody>
          <a:bodyPr wrap="square" rtlCol="0">
            <a:spAutoFit/>
          </a:bodyPr>
          <a:lstStyle/>
          <a:p>
            <a:r>
              <a:rPr lang="en-US" sz="2000" dirty="0"/>
              <a:t>We just described one-to-one, one-to-many and many-to-many relationships between tables in a database. It is possible to visualize such relationships using an entity relationship (ER) diagram.</a:t>
            </a:r>
          </a:p>
          <a:p>
            <a:endParaRPr lang="es-MX" sz="2000" dirty="0"/>
          </a:p>
          <a:p>
            <a:r>
              <a:rPr lang="en-US" sz="2000" dirty="0"/>
              <a:t>Here is an ER diagram for the tables in </a:t>
            </a:r>
            <a:r>
              <a:rPr lang="en-US" sz="2000" dirty="0" err="1"/>
              <a:t>longlist.db</a:t>
            </a:r>
            <a:r>
              <a:rPr lang="en-US" sz="2000" dirty="0"/>
              <a:t>.</a:t>
            </a:r>
            <a:endParaRPr lang="es-MX" sz="2000" dirty="0"/>
          </a:p>
          <a:p>
            <a:br>
              <a:rPr lang="en-US" sz="2000" dirty="0"/>
            </a:br>
            <a:r>
              <a:rPr lang="en-US" sz="2000" dirty="0"/>
              <a:t>Each table is an entity in our database. The relationships between the tables, or entities, are represented by the </a:t>
            </a:r>
            <a:r>
              <a:rPr lang="en-US" sz="2000" i="1" dirty="0"/>
              <a:t>verbs</a:t>
            </a:r>
            <a:r>
              <a:rPr lang="en-US" sz="2000" dirty="0"/>
              <a:t> that mark the lines connecting entities.</a:t>
            </a:r>
          </a:p>
          <a:p>
            <a:r>
              <a:rPr lang="en-US" sz="2000" dirty="0"/>
              <a:t>Each line is this diagram is in crow’s foot notation.</a:t>
            </a:r>
          </a:p>
          <a:p>
            <a:endParaRPr lang="es-MX" sz="1600" dirty="0"/>
          </a:p>
        </p:txBody>
      </p:sp>
    </p:spTree>
    <p:extLst>
      <p:ext uri="{BB962C8B-B14F-4D97-AF65-F5344CB8AC3E}">
        <p14:creationId xmlns:p14="http://schemas.microsoft.com/office/powerpoint/2010/main" val="108224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852AE0F-AB91-B931-420E-773BE66DA917}"/>
              </a:ext>
            </a:extLst>
          </p:cNvPr>
          <p:cNvSpPr txBox="1"/>
          <p:nvPr/>
        </p:nvSpPr>
        <p:spPr>
          <a:xfrm>
            <a:off x="484096" y="457202"/>
            <a:ext cx="5849470" cy="2862322"/>
          </a:xfrm>
          <a:prstGeom prst="rect">
            <a:avLst/>
          </a:prstGeom>
          <a:noFill/>
        </p:spPr>
        <p:txBody>
          <a:bodyPr wrap="square" rtlCol="0">
            <a:spAutoFit/>
          </a:bodyPr>
          <a:lstStyle/>
          <a:p>
            <a:r>
              <a:rPr lang="en-US" dirty="0"/>
              <a:t>Each line is this diagram is in crow’s foot notation.</a:t>
            </a:r>
          </a:p>
          <a:p>
            <a:pPr marL="285750" indent="-285750">
              <a:buFont typeface="Arial" panose="020B0604020202020204" pitchFamily="34" charset="0"/>
              <a:buChar char="•"/>
            </a:pPr>
            <a:r>
              <a:rPr lang="en-US" dirty="0"/>
              <a:t>The first line with a circle looks like a 0 marked on the line. This line indicates that there are no relations.</a:t>
            </a:r>
          </a:p>
          <a:p>
            <a:pPr marL="285750" indent="-285750">
              <a:buFont typeface="Arial" panose="020B0604020202020204" pitchFamily="34" charset="0"/>
              <a:buChar char="•"/>
            </a:pPr>
            <a:r>
              <a:rPr lang="en-US" dirty="0"/>
              <a:t>The second line with a perpendicular line looks like a 1 marked on the line. An entity with this arrow has to have at least one row that relates to it in the other table.</a:t>
            </a:r>
          </a:p>
          <a:p>
            <a:pPr marL="285750" indent="-285750">
              <a:buFont typeface="Arial" panose="020B0604020202020204" pitchFamily="34" charset="0"/>
              <a:buChar char="•"/>
            </a:pPr>
            <a:r>
              <a:rPr lang="en-US" dirty="0"/>
              <a:t>The third line, which looks like a crow’s foot, has many branches. This line means that the entity is related to many rows from another table.</a:t>
            </a:r>
          </a:p>
          <a:p>
            <a:endParaRPr lang="es-MX" dirty="0"/>
          </a:p>
        </p:txBody>
      </p:sp>
      <p:pic>
        <p:nvPicPr>
          <p:cNvPr id="4100" name="Picture 4" descr="&quot;Lines in ER Diagrams&quot;">
            <a:extLst>
              <a:ext uri="{FF2B5EF4-FFF2-40B4-BE49-F238E27FC236}">
                <a16:creationId xmlns:a16="http://schemas.microsoft.com/office/drawing/2014/main" id="{F3B5C0AC-453E-1D8C-926F-FD450F33E1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71" t="21770" r="59302" b="20962"/>
          <a:stretch>
            <a:fillRect/>
          </a:stretch>
        </p:blipFill>
        <p:spPr bwMode="auto">
          <a:xfrm>
            <a:off x="7198507" y="457202"/>
            <a:ext cx="2913682" cy="255494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7B3D85A5-8060-5984-E388-C5B43C02F19C}"/>
              </a:ext>
            </a:extLst>
          </p:cNvPr>
          <p:cNvSpPr txBox="1"/>
          <p:nvPr/>
        </p:nvSpPr>
        <p:spPr>
          <a:xfrm>
            <a:off x="174811" y="3657600"/>
            <a:ext cx="3832412" cy="1200329"/>
          </a:xfrm>
          <a:prstGeom prst="rect">
            <a:avLst/>
          </a:prstGeom>
          <a:noFill/>
        </p:spPr>
        <p:txBody>
          <a:bodyPr wrap="square" rtlCol="0">
            <a:spAutoFit/>
          </a:bodyPr>
          <a:lstStyle/>
          <a:p>
            <a:r>
              <a:rPr lang="en-US" dirty="0"/>
              <a:t>We read the notation left to right. An author writes one book (or, every author can have one book associated with them).</a:t>
            </a:r>
          </a:p>
        </p:txBody>
      </p:sp>
      <p:sp>
        <p:nvSpPr>
          <p:cNvPr id="7" name="CuadroTexto 6">
            <a:extLst>
              <a:ext uri="{FF2B5EF4-FFF2-40B4-BE49-F238E27FC236}">
                <a16:creationId xmlns:a16="http://schemas.microsoft.com/office/drawing/2014/main" id="{FFC5CD96-55BB-4B64-CAA0-7B79C5636355}"/>
              </a:ext>
            </a:extLst>
          </p:cNvPr>
          <p:cNvSpPr txBox="1"/>
          <p:nvPr/>
        </p:nvSpPr>
        <p:spPr>
          <a:xfrm>
            <a:off x="4166347" y="3657598"/>
            <a:ext cx="3832412" cy="1477328"/>
          </a:xfrm>
          <a:prstGeom prst="rect">
            <a:avLst/>
          </a:prstGeom>
          <a:noFill/>
        </p:spPr>
        <p:txBody>
          <a:bodyPr wrap="square" rtlCol="0">
            <a:spAutoFit/>
          </a:bodyPr>
          <a:lstStyle/>
          <a:p>
            <a:r>
              <a:rPr lang="en-US" dirty="0"/>
              <a:t>Now, not only does an author write one book but a book is also written by one author.</a:t>
            </a:r>
          </a:p>
          <a:p>
            <a:br>
              <a:rPr lang="en-US" dirty="0"/>
            </a:br>
            <a:endParaRPr lang="en-US" dirty="0"/>
          </a:p>
        </p:txBody>
      </p:sp>
      <p:sp>
        <p:nvSpPr>
          <p:cNvPr id="8" name="CuadroTexto 7">
            <a:extLst>
              <a:ext uri="{FF2B5EF4-FFF2-40B4-BE49-F238E27FC236}">
                <a16:creationId xmlns:a16="http://schemas.microsoft.com/office/drawing/2014/main" id="{A077EE8D-48A5-BF6F-64C0-22B693E47DAA}"/>
              </a:ext>
            </a:extLst>
          </p:cNvPr>
          <p:cNvSpPr txBox="1"/>
          <p:nvPr/>
        </p:nvSpPr>
        <p:spPr>
          <a:xfrm>
            <a:off x="8182536" y="3657599"/>
            <a:ext cx="3832412" cy="2308324"/>
          </a:xfrm>
          <a:prstGeom prst="rect">
            <a:avLst/>
          </a:prstGeom>
          <a:noFill/>
        </p:spPr>
        <p:txBody>
          <a:bodyPr wrap="square" rtlCol="0">
            <a:spAutoFit/>
          </a:bodyPr>
          <a:lstStyle/>
          <a:p>
            <a:r>
              <a:rPr lang="en-US" dirty="0"/>
              <a:t>With this addition, an author writes at least one book and a book is written by at least one author. To rephrase, an author could be associated with one or multiple books and a book can be written by one or multiple authors.</a:t>
            </a:r>
          </a:p>
          <a:p>
            <a:br>
              <a:rPr lang="en-US" dirty="0"/>
            </a:br>
            <a:endParaRPr lang="en-US" dirty="0"/>
          </a:p>
        </p:txBody>
      </p:sp>
      <p:pic>
        <p:nvPicPr>
          <p:cNvPr id="4104" name="Picture 8" descr="&quot;1-Relation Notation: an author writes one book&quot;">
            <a:extLst>
              <a:ext uri="{FF2B5EF4-FFF2-40B4-BE49-F238E27FC236}">
                <a16:creationId xmlns:a16="http://schemas.microsoft.com/office/drawing/2014/main" id="{6DCB7EB5-26C4-D3E1-B45E-03E53403C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83" t="33733" r="16176" b="33907"/>
          <a:stretch>
            <a:fillRect/>
          </a:stretch>
        </p:blipFill>
        <p:spPr bwMode="auto">
          <a:xfrm>
            <a:off x="174812" y="5163672"/>
            <a:ext cx="3614568" cy="968188"/>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quot;1-Relation Notation: an author writes one book and one book is written by one author&quot;">
            <a:extLst>
              <a:ext uri="{FF2B5EF4-FFF2-40B4-BE49-F238E27FC236}">
                <a16:creationId xmlns:a16="http://schemas.microsoft.com/office/drawing/2014/main" id="{21E75E40-380E-2CCE-B285-A0A6F8AC62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59" t="34518" r="17059" b="34690"/>
          <a:stretch>
            <a:fillRect/>
          </a:stretch>
        </p:blipFill>
        <p:spPr bwMode="auto">
          <a:xfrm>
            <a:off x="4208929" y="4773090"/>
            <a:ext cx="3832412" cy="100729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quot;Adding multiple lines: an author writes at least one book and a book is written by at least one author&quot;">
            <a:extLst>
              <a:ext uri="{FF2B5EF4-FFF2-40B4-BE49-F238E27FC236}">
                <a16:creationId xmlns:a16="http://schemas.microsoft.com/office/drawing/2014/main" id="{B6AAA4E8-AD70-B3E5-E54F-03EC55AC74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059" t="35303" r="17059" b="33906"/>
          <a:stretch>
            <a:fillRect/>
          </a:stretch>
        </p:blipFill>
        <p:spPr bwMode="auto">
          <a:xfrm>
            <a:off x="8236325" y="5604780"/>
            <a:ext cx="3778623" cy="993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375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98FF9C8-C0BC-C2EC-6149-B92C932608C7}"/>
              </a:ext>
            </a:extLst>
          </p:cNvPr>
          <p:cNvSpPr txBox="1"/>
          <p:nvPr/>
        </p:nvSpPr>
        <p:spPr>
          <a:xfrm>
            <a:off x="457199" y="1859531"/>
            <a:ext cx="3469342" cy="3138937"/>
          </a:xfrm>
          <a:prstGeom prst="rect">
            <a:avLst/>
          </a:prstGeom>
          <a:noFill/>
        </p:spPr>
        <p:txBody>
          <a:bodyPr wrap="square" rtlCol="0">
            <a:spAutoFit/>
          </a:bodyPr>
          <a:lstStyle/>
          <a:p>
            <a:r>
              <a:rPr lang="en-US" dirty="0"/>
              <a:t>Let us revisit the ER diagram for our database</a:t>
            </a:r>
          </a:p>
          <a:p>
            <a:endParaRPr lang="en-US" dirty="0"/>
          </a:p>
          <a:p>
            <a:r>
              <a:rPr lang="en-US" dirty="0"/>
              <a:t>On observing the lines connecting the Book and Translator entities, we can say that books don’t </a:t>
            </a:r>
            <a:r>
              <a:rPr lang="en-US" i="1" dirty="0"/>
              <a:t>need</a:t>
            </a:r>
            <a:r>
              <a:rPr lang="en-US" dirty="0"/>
              <a:t> to have a translator. They could have zero to many translators. However, a translator in the database translates at least one book, and possibly many.</a:t>
            </a:r>
          </a:p>
        </p:txBody>
      </p:sp>
      <p:pic>
        <p:nvPicPr>
          <p:cNvPr id="6" name="Imagen 5">
            <a:extLst>
              <a:ext uri="{FF2B5EF4-FFF2-40B4-BE49-F238E27FC236}">
                <a16:creationId xmlns:a16="http://schemas.microsoft.com/office/drawing/2014/main" id="{8EA12C18-7650-8189-4756-5D783D48312A}"/>
              </a:ext>
            </a:extLst>
          </p:cNvPr>
          <p:cNvPicPr>
            <a:picLocks noChangeAspect="1"/>
          </p:cNvPicPr>
          <p:nvPr/>
        </p:nvPicPr>
        <p:blipFill>
          <a:blip r:embed="rId2"/>
          <a:srcRect l="28345" t="20377" r="25772" b="16847"/>
          <a:stretch>
            <a:fillRect/>
          </a:stretch>
        </p:blipFill>
        <p:spPr>
          <a:xfrm>
            <a:off x="4410635" y="927847"/>
            <a:ext cx="6887584" cy="5298141"/>
          </a:xfrm>
          <a:prstGeom prst="rect">
            <a:avLst/>
          </a:prstGeom>
        </p:spPr>
      </p:pic>
    </p:spTree>
    <p:extLst>
      <p:ext uri="{BB962C8B-B14F-4D97-AF65-F5344CB8AC3E}">
        <p14:creationId xmlns:p14="http://schemas.microsoft.com/office/powerpoint/2010/main" val="3503630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C692BB-F4DE-CCD6-5F0F-BF4A21AA7E45}"/>
              </a:ext>
            </a:extLst>
          </p:cNvPr>
          <p:cNvSpPr>
            <a:spLocks noGrp="1"/>
          </p:cNvSpPr>
          <p:nvPr>
            <p:ph idx="1"/>
          </p:nvPr>
        </p:nvSpPr>
        <p:spPr>
          <a:xfrm>
            <a:off x="838200" y="605118"/>
            <a:ext cx="10515600" cy="5571845"/>
          </a:xfrm>
        </p:spPr>
        <p:txBody>
          <a:bodyPr>
            <a:normAutofit fontScale="92500" lnSpcReduction="10000"/>
          </a:bodyPr>
          <a:lstStyle/>
          <a:p>
            <a:pPr marL="0" indent="0" algn="ctr">
              <a:buNone/>
            </a:pPr>
            <a:r>
              <a:rPr lang="en-US" sz="2800" b="1" dirty="0">
                <a:hlinkClick r:id="rId2"/>
              </a:rPr>
              <a:t>Welcome</a:t>
            </a:r>
            <a:endParaRPr lang="en-US" sz="2800" b="1" dirty="0"/>
          </a:p>
          <a:p>
            <a:pPr marL="0" indent="0">
              <a:buNone/>
            </a:pPr>
            <a:endParaRPr lang="en-US" sz="2800" dirty="0"/>
          </a:p>
          <a:p>
            <a:pPr marL="0" indent="0" algn="just">
              <a:buNone/>
            </a:pPr>
            <a:r>
              <a:rPr lang="en-US" sz="2800" dirty="0"/>
              <a:t>This is CS50’s introduction to databases using a language called SQL. Learn how to create, read, update, and delete data with relational databases, which store data in rows and columns. Learn how to model real-world entities and relationships among them using tables with appropriate types, triggers, and constraints. Learn how to normalize data to eliminate redundancies and reduce potential for errors. Learn how to join tables together using primary and foreign keys. Learn how to automate searches with views and expedite searches with indexes. Learn how to connect SQL with other languages like Python and Java. Course begins with SQLite for portability’s sake and ends with introductions to PostgreSQL and MySQL for scalability’s sake as well. Assignments inspired by real-world datasets.</a:t>
            </a:r>
          </a:p>
          <a:p>
            <a:endParaRPr lang="es-MX" dirty="0"/>
          </a:p>
        </p:txBody>
      </p:sp>
    </p:spTree>
    <p:extLst>
      <p:ext uri="{BB962C8B-B14F-4D97-AF65-F5344CB8AC3E}">
        <p14:creationId xmlns:p14="http://schemas.microsoft.com/office/powerpoint/2010/main" val="1174847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2F70B31-5785-9A13-5A84-6E1C602EE101}"/>
              </a:ext>
            </a:extLst>
          </p:cNvPr>
          <p:cNvSpPr txBox="1"/>
          <p:nvPr/>
        </p:nvSpPr>
        <p:spPr>
          <a:xfrm>
            <a:off x="573742" y="412789"/>
            <a:ext cx="5033682" cy="6093976"/>
          </a:xfrm>
          <a:prstGeom prst="rect">
            <a:avLst/>
          </a:prstGeom>
          <a:noFill/>
        </p:spPr>
        <p:txBody>
          <a:bodyPr wrap="square" rtlCol="0">
            <a:spAutoFit/>
          </a:bodyPr>
          <a:lstStyle/>
          <a:p>
            <a:pPr algn="r"/>
            <a:r>
              <a:rPr lang="es-MX" sz="3200" b="1" dirty="0">
                <a:solidFill>
                  <a:schemeClr val="accent5">
                    <a:lumMod val="40000"/>
                    <a:lumOff val="60000"/>
                  </a:schemeClr>
                </a:solidFill>
                <a:hlinkClick r:id="rId2">
                  <a:extLst>
                    <a:ext uri="{A12FA001-AC4F-418D-AE19-62706E023703}">
                      <ahyp:hlinkClr xmlns:ahyp="http://schemas.microsoft.com/office/drawing/2018/hyperlinkcolor" val="tx"/>
                    </a:ext>
                  </a:extLst>
                </a:hlinkClick>
              </a:rPr>
              <a:t>Keys</a:t>
            </a:r>
            <a:endParaRPr lang="es-MX" sz="3200" b="1" dirty="0">
              <a:solidFill>
                <a:schemeClr val="accent5">
                  <a:lumMod val="40000"/>
                  <a:lumOff val="60000"/>
                </a:schemeClr>
              </a:solidFill>
            </a:endParaRPr>
          </a:p>
          <a:p>
            <a:endParaRPr lang="en-US" b="1" dirty="0">
              <a:solidFill>
                <a:srgbClr val="C573D2"/>
              </a:solidFill>
              <a:hlinkClick r:id="rId3">
                <a:extLst>
                  <a:ext uri="{A12FA001-AC4F-418D-AE19-62706E023703}">
                    <ahyp:hlinkClr xmlns:ahyp="http://schemas.microsoft.com/office/drawing/2018/hyperlinkcolor" val="tx"/>
                  </a:ext>
                </a:extLst>
              </a:hlinkClick>
            </a:endParaRPr>
          </a:p>
          <a:p>
            <a:endParaRPr lang="en-US" b="1" dirty="0">
              <a:solidFill>
                <a:srgbClr val="C573D2"/>
              </a:solidFill>
              <a:hlinkClick r:id="rId3">
                <a:extLst>
                  <a:ext uri="{A12FA001-AC4F-418D-AE19-62706E023703}">
                    <ahyp:hlinkClr xmlns:ahyp="http://schemas.microsoft.com/office/drawing/2018/hyperlinkcolor" val="tx"/>
                  </a:ext>
                </a:extLst>
              </a:hlinkClick>
            </a:endParaRPr>
          </a:p>
          <a:p>
            <a:pPr algn="just"/>
            <a:r>
              <a:rPr lang="en-US" sz="2400" b="1" dirty="0">
                <a:solidFill>
                  <a:schemeClr val="accent3">
                    <a:lumMod val="60000"/>
                    <a:lumOff val="40000"/>
                  </a:schemeClr>
                </a:solidFill>
                <a:hlinkClick r:id="rId3">
                  <a:extLst>
                    <a:ext uri="{A12FA001-AC4F-418D-AE19-62706E023703}">
                      <ahyp:hlinkClr xmlns:ahyp="http://schemas.microsoft.com/office/drawing/2018/hyperlinkcolor" val="tx"/>
                    </a:ext>
                  </a:extLst>
                </a:hlinkClick>
              </a:rPr>
              <a:t>Primary Keys</a:t>
            </a:r>
            <a:endParaRPr lang="en-US" sz="2400" b="1" dirty="0">
              <a:solidFill>
                <a:schemeClr val="accent3">
                  <a:lumMod val="60000"/>
                  <a:lumOff val="40000"/>
                </a:schemeClr>
              </a:solidFill>
            </a:endParaRPr>
          </a:p>
          <a:p>
            <a:pPr algn="just"/>
            <a:endParaRPr lang="en-US" sz="2000" b="1" dirty="0">
              <a:solidFill>
                <a:schemeClr val="accent3">
                  <a:lumMod val="60000"/>
                  <a:lumOff val="40000"/>
                </a:schemeClr>
              </a:solidFill>
            </a:endParaRPr>
          </a:p>
          <a:p>
            <a:pPr algn="just"/>
            <a:r>
              <a:rPr lang="en-US" sz="2000" dirty="0">
                <a:solidFill>
                  <a:schemeClr val="accent5">
                    <a:lumMod val="40000"/>
                    <a:lumOff val="60000"/>
                  </a:schemeClr>
                </a:solidFill>
              </a:rPr>
              <a:t>An identifier that is unique for every item in a table.</a:t>
            </a:r>
            <a:endParaRPr lang="en-US" sz="2000" b="1" dirty="0">
              <a:solidFill>
                <a:schemeClr val="accent5">
                  <a:lumMod val="40000"/>
                  <a:lumOff val="60000"/>
                </a:schemeClr>
              </a:solidFill>
            </a:endParaRPr>
          </a:p>
          <a:p>
            <a:pPr algn="just"/>
            <a:r>
              <a:rPr lang="en-US" sz="2000" dirty="0"/>
              <a:t>In the case of books, every book has a unique identifier called an ISBN. In other words, if you search for a book by its ISBN, only one book will be found. In database terms, the ISBN is a primary key</a:t>
            </a:r>
          </a:p>
          <a:p>
            <a:pPr algn="just"/>
            <a:br>
              <a:rPr lang="en-US" sz="2000" dirty="0"/>
            </a:br>
            <a:r>
              <a:rPr lang="en-US" sz="2000" dirty="0"/>
              <a:t>Inspired by this idea of an ISBN, we can imagine assigning unique IDs to our publishers, authors and translators! Each of these IDs would be the primary key of the table it belongs to.</a:t>
            </a:r>
          </a:p>
          <a:p>
            <a:endParaRPr lang="es-MX" dirty="0"/>
          </a:p>
        </p:txBody>
      </p:sp>
      <p:pic>
        <p:nvPicPr>
          <p:cNvPr id="5122" name="Picture 2" descr="&quot;Table with ISBNs and book titles&quot;">
            <a:extLst>
              <a:ext uri="{FF2B5EF4-FFF2-40B4-BE49-F238E27FC236}">
                <a16:creationId xmlns:a16="http://schemas.microsoft.com/office/drawing/2014/main" id="{F5B34538-E35E-F7A6-E1F5-242E9034A1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85" t="22554" r="43972" b="18609"/>
          <a:stretch>
            <a:fillRect/>
          </a:stretch>
        </p:blipFill>
        <p:spPr bwMode="auto">
          <a:xfrm>
            <a:off x="5943599" y="1768011"/>
            <a:ext cx="5674659" cy="4034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3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2157EE5-F882-5022-ADF3-4BB2AC2AD257}"/>
              </a:ext>
            </a:extLst>
          </p:cNvPr>
          <p:cNvSpPr txBox="1"/>
          <p:nvPr/>
        </p:nvSpPr>
        <p:spPr>
          <a:xfrm>
            <a:off x="282387" y="672022"/>
            <a:ext cx="6080847" cy="5970865"/>
          </a:xfrm>
          <a:prstGeom prst="rect">
            <a:avLst/>
          </a:prstGeom>
          <a:noFill/>
        </p:spPr>
        <p:txBody>
          <a:bodyPr wrap="square" rtlCol="0">
            <a:spAutoFit/>
          </a:bodyPr>
          <a:lstStyle/>
          <a:p>
            <a:pPr algn="ctr"/>
            <a:r>
              <a:rPr lang="en-US" sz="24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Foreign</a:t>
            </a:r>
            <a:r>
              <a:rPr lang="en-US" sz="2400" b="1" dirty="0">
                <a:solidFill>
                  <a:srgbClr val="C573D2"/>
                </a:solidFill>
                <a:hlinkClick r:id="rId2">
                  <a:extLst>
                    <a:ext uri="{A12FA001-AC4F-418D-AE19-62706E023703}">
                      <ahyp:hlinkClr xmlns:ahyp="http://schemas.microsoft.com/office/drawing/2018/hyperlinkcolor" val="tx"/>
                    </a:ext>
                  </a:extLst>
                </a:hlinkClick>
              </a:rPr>
              <a:t> </a:t>
            </a:r>
            <a:r>
              <a:rPr lang="en-US" sz="24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Keys</a:t>
            </a:r>
            <a:endParaRPr lang="en-US" sz="2400" b="1" dirty="0">
              <a:solidFill>
                <a:schemeClr val="accent3">
                  <a:lumMod val="60000"/>
                  <a:lumOff val="40000"/>
                </a:schemeClr>
              </a:solidFill>
            </a:endParaRPr>
          </a:p>
          <a:p>
            <a:pPr algn="just"/>
            <a:endParaRPr lang="en-US" b="1" dirty="0"/>
          </a:p>
          <a:p>
            <a:pPr algn="just"/>
            <a:r>
              <a:rPr lang="en-US" dirty="0">
                <a:solidFill>
                  <a:schemeClr val="accent5">
                    <a:lumMod val="40000"/>
                    <a:lumOff val="60000"/>
                  </a:schemeClr>
                </a:solidFill>
              </a:rPr>
              <a:t>Keys also help relate tables in SQL.</a:t>
            </a:r>
          </a:p>
          <a:p>
            <a:pPr algn="just"/>
            <a:r>
              <a:rPr lang="en-US" dirty="0">
                <a:solidFill>
                  <a:schemeClr val="accent5">
                    <a:lumMod val="40000"/>
                    <a:lumOff val="60000"/>
                  </a:schemeClr>
                </a:solidFill>
              </a:rPr>
              <a:t>A foreign key is a primary key taken from a different table. By referencing the primary key of a different table, it helps relate the tables by forming a link between them.</a:t>
            </a:r>
          </a:p>
          <a:p>
            <a:pPr algn="just"/>
            <a:endParaRPr lang="en-US" dirty="0"/>
          </a:p>
          <a:p>
            <a:pPr algn="just"/>
            <a:r>
              <a:rPr lang="en-US" dirty="0"/>
              <a:t>Notice how the primary key of the books table is now a column in the ratings table. This helps form a one-to-many relationship between the two tables — a book with a title (found in the books table) can have multiple ratings (found in the ratings table).</a:t>
            </a:r>
          </a:p>
          <a:p>
            <a:pPr algn="just"/>
            <a:r>
              <a:rPr lang="en-US" dirty="0"/>
              <a:t>The ISBN, as we can see, is a long identifier. If each character occupied a byte of memory, storing a single ISBN (including the dashes) would take 17 bytes of memory, which is a lot!</a:t>
            </a:r>
          </a:p>
          <a:p>
            <a:pPr algn="just"/>
            <a:r>
              <a:rPr lang="en-US" dirty="0"/>
              <a:t>Thankfully, we don’t necessarily have to use the ISBN as a primary key. We can just construct our own using numbers like 1, 2, 3… and so on as long as each book has a unique number to identify it.</a:t>
            </a:r>
          </a:p>
          <a:p>
            <a:pPr algn="just"/>
            <a:endParaRPr lang="en-US" dirty="0"/>
          </a:p>
          <a:p>
            <a:pPr algn="just"/>
            <a:endParaRPr lang="es-MX" sz="1600" dirty="0"/>
          </a:p>
        </p:txBody>
      </p:sp>
      <p:pic>
        <p:nvPicPr>
          <p:cNvPr id="7170" name="Picture 2" descr="&quot;Relating the books and ratings tables using foreign key&quot;">
            <a:extLst>
              <a:ext uri="{FF2B5EF4-FFF2-40B4-BE49-F238E27FC236}">
                <a16:creationId xmlns:a16="http://schemas.microsoft.com/office/drawing/2014/main" id="{B045B092-96F3-6D39-10DA-B02505FEC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66" t="4410" r="4960" b="1835"/>
          <a:stretch>
            <a:fillRect/>
          </a:stretch>
        </p:blipFill>
        <p:spPr bwMode="auto">
          <a:xfrm>
            <a:off x="6538046" y="1633618"/>
            <a:ext cx="5532931" cy="34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78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452BC-C12A-50D1-9190-7AFBC67AE50D}"/>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1979BB65-7F80-0677-A741-FBC770FDF343}"/>
              </a:ext>
            </a:extLst>
          </p:cNvPr>
          <p:cNvSpPr txBox="1"/>
          <p:nvPr/>
        </p:nvSpPr>
        <p:spPr>
          <a:xfrm>
            <a:off x="703729" y="416528"/>
            <a:ext cx="10784542" cy="1169551"/>
          </a:xfrm>
          <a:prstGeom prst="rect">
            <a:avLst/>
          </a:prstGeom>
          <a:noFill/>
        </p:spPr>
        <p:txBody>
          <a:bodyPr wrap="square" rtlCol="0">
            <a:spAutoFit/>
          </a:bodyPr>
          <a:lstStyle/>
          <a:p>
            <a:r>
              <a:rPr lang="en-US" dirty="0"/>
              <a:t>Previously, we saw how to implement the one-to-many relationship between the books and ratings entities. Here’s an example of a many-to-many relationship.</a:t>
            </a:r>
          </a:p>
          <a:p>
            <a:endParaRPr lang="en-US" dirty="0"/>
          </a:p>
          <a:p>
            <a:endParaRPr lang="es-MX" sz="1600" dirty="0"/>
          </a:p>
        </p:txBody>
      </p:sp>
      <p:pic>
        <p:nvPicPr>
          <p:cNvPr id="7172" name="Picture 4" descr="&quot;Relating the authors and books tables using a foreign key and another table&quot;">
            <a:extLst>
              <a:ext uri="{FF2B5EF4-FFF2-40B4-BE49-F238E27FC236}">
                <a16:creationId xmlns:a16="http://schemas.microsoft.com/office/drawing/2014/main" id="{7B7CC9E4-6789-547A-8257-1679EB07D2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4" t="20789" b="18216"/>
          <a:stretch>
            <a:fillRect/>
          </a:stretch>
        </p:blipFill>
        <p:spPr bwMode="auto">
          <a:xfrm>
            <a:off x="1479177" y="1424557"/>
            <a:ext cx="8722658" cy="3035524"/>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7098CD51-24AC-DC93-EE88-6F5EAE78B3D6}"/>
              </a:ext>
            </a:extLst>
          </p:cNvPr>
          <p:cNvSpPr txBox="1"/>
          <p:nvPr/>
        </p:nvSpPr>
        <p:spPr>
          <a:xfrm>
            <a:off x="703729" y="4848667"/>
            <a:ext cx="10784542" cy="892552"/>
          </a:xfrm>
          <a:prstGeom prst="rect">
            <a:avLst/>
          </a:prstGeom>
          <a:noFill/>
        </p:spPr>
        <p:txBody>
          <a:bodyPr wrap="square" rtlCol="0">
            <a:spAutoFit/>
          </a:bodyPr>
          <a:lstStyle/>
          <a:p>
            <a:r>
              <a:rPr lang="en-US" dirty="0"/>
              <a:t>There is now a table called authored that maps the primary key of books (</a:t>
            </a:r>
            <a:r>
              <a:rPr lang="en-US" dirty="0" err="1"/>
              <a:t>book_id</a:t>
            </a:r>
            <a:r>
              <a:rPr lang="en-US" dirty="0"/>
              <a:t>) to the primary key of authors (</a:t>
            </a:r>
            <a:r>
              <a:rPr lang="en-US" dirty="0" err="1"/>
              <a:t>author_id</a:t>
            </a:r>
            <a:r>
              <a:rPr lang="en-US" dirty="0"/>
              <a:t>).</a:t>
            </a:r>
          </a:p>
          <a:p>
            <a:endParaRPr lang="es-MX" sz="1600" dirty="0"/>
          </a:p>
        </p:txBody>
      </p:sp>
    </p:spTree>
    <p:extLst>
      <p:ext uri="{BB962C8B-B14F-4D97-AF65-F5344CB8AC3E}">
        <p14:creationId xmlns:p14="http://schemas.microsoft.com/office/powerpoint/2010/main" val="3062119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711C3-5D34-BC35-617A-38C7772D2E58}"/>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9C9B40E2-7699-1FA8-FA39-E86FA6453291}"/>
              </a:ext>
            </a:extLst>
          </p:cNvPr>
          <p:cNvSpPr txBox="1"/>
          <p:nvPr/>
        </p:nvSpPr>
        <p:spPr>
          <a:xfrm>
            <a:off x="248770" y="333613"/>
            <a:ext cx="11344836" cy="5724644"/>
          </a:xfrm>
          <a:prstGeom prst="rect">
            <a:avLst/>
          </a:prstGeom>
          <a:noFill/>
        </p:spPr>
        <p:txBody>
          <a:bodyPr wrap="square" rtlCol="0">
            <a:spAutoFit/>
          </a:bodyPr>
          <a:lstStyle/>
          <a:p>
            <a:pPr algn="ctr"/>
            <a:r>
              <a:rPr lang="en-US" sz="3200" b="1" dirty="0">
                <a:solidFill>
                  <a:schemeClr val="accent3">
                    <a:lumMod val="60000"/>
                    <a:lumOff val="40000"/>
                  </a:schemeClr>
                </a:solidFill>
                <a:hlinkClick r:id="rId2">
                  <a:extLst>
                    <a:ext uri="{A12FA001-AC4F-418D-AE19-62706E023703}">
                      <ahyp:hlinkClr xmlns:ahyp="http://schemas.microsoft.com/office/drawing/2018/hyperlinkcolor" val="tx"/>
                    </a:ext>
                  </a:extLst>
                </a:hlinkClick>
              </a:rPr>
              <a:t>Subqueries</a:t>
            </a:r>
            <a:endParaRPr lang="en-US" sz="3200" b="1" dirty="0">
              <a:solidFill>
                <a:schemeClr val="accent3">
                  <a:lumMod val="60000"/>
                  <a:lumOff val="40000"/>
                </a:schemeClr>
              </a:solidFill>
            </a:endParaRPr>
          </a:p>
          <a:p>
            <a:pPr algn="ctr"/>
            <a:endParaRPr lang="en-US" b="1" dirty="0"/>
          </a:p>
          <a:p>
            <a:r>
              <a:rPr lang="en-US" sz="2000" dirty="0"/>
              <a:t>A subquery is a query inside another query. These are also called nested queries. </a:t>
            </a:r>
            <a:br>
              <a:rPr lang="en-US" dirty="0"/>
            </a:br>
            <a:r>
              <a:rPr lang="en-US" dirty="0"/>
              <a:t>The subquery is in parentheses. The query that is furthest inside </a:t>
            </a:r>
            <a:r>
              <a:rPr lang="en-US" dirty="0" err="1"/>
              <a:t>parantheses</a:t>
            </a:r>
            <a:r>
              <a:rPr lang="en-US" dirty="0"/>
              <a:t> will be run first, followed by outer queries.</a:t>
            </a:r>
          </a:p>
          <a:p>
            <a:r>
              <a:rPr lang="en-US" dirty="0"/>
              <a:t>The inner query is indented. This is done as per style conventions for subqueries, to increase readability.</a:t>
            </a:r>
            <a:endParaRPr lang="en-US" sz="2000" dirty="0"/>
          </a:p>
          <a:p>
            <a:endParaRPr lang="en-US" sz="2000" dirty="0"/>
          </a:p>
          <a:p>
            <a:r>
              <a:rPr lang="es-MX" sz="2000" dirty="0"/>
              <a:t>Las </a:t>
            </a:r>
            <a:r>
              <a:rPr lang="es-MX" sz="2000" b="1" dirty="0" err="1"/>
              <a:t>subqueries</a:t>
            </a:r>
            <a:r>
              <a:rPr lang="es-MX" sz="2000" dirty="0"/>
              <a:t> (subconsultas) son consultas SQL que se ejecutan dentro de otra consulta. Son como "consultas dentro de consultas" te permiten resolver problemas complejos paso a paso.</a:t>
            </a:r>
          </a:p>
          <a:p>
            <a:r>
              <a:rPr lang="es-MX" sz="2000" dirty="0"/>
              <a:t>Una </a:t>
            </a:r>
            <a:r>
              <a:rPr lang="es-MX" sz="2000" dirty="0" err="1"/>
              <a:t>subquery</a:t>
            </a:r>
            <a:r>
              <a:rPr lang="es-MX" sz="2000" dirty="0"/>
              <a:t> se coloca entre paréntesis y puede aparecer en diferentes partes de una consulta principal:</a:t>
            </a:r>
          </a:p>
          <a:p>
            <a:r>
              <a:rPr lang="es-MX" sz="2000" dirty="0"/>
              <a:t>En la cláusula WHERE, FROM, SELECT, HAVING</a:t>
            </a:r>
          </a:p>
          <a:p>
            <a:endParaRPr lang="en-US" sz="2000" dirty="0"/>
          </a:p>
          <a:p>
            <a:pPr marL="285750" indent="-28575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WHERE (la más común)</a:t>
            </a:r>
          </a:p>
          <a:p>
            <a:r>
              <a:rPr lang="es-MX" sz="2000" dirty="0"/>
              <a:t>	Filtra resultados basándose en los resultados</a:t>
            </a:r>
          </a:p>
          <a:p>
            <a:r>
              <a:rPr lang="es-MX" sz="2000" dirty="0"/>
              <a:t> de otra consulta.</a:t>
            </a:r>
          </a:p>
          <a:p>
            <a:endParaRPr lang="en-US" sz="2000" dirty="0"/>
          </a:p>
          <a:p>
            <a:endParaRPr lang="en-US" sz="2000" dirty="0"/>
          </a:p>
          <a:p>
            <a:pPr marL="285750" indent="-28575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con IN</a:t>
            </a:r>
          </a:p>
          <a:p>
            <a:r>
              <a:rPr lang="es-MX" sz="2000" dirty="0"/>
              <a:t>	Verifica si un valor está en un conjunto de resultados.</a:t>
            </a:r>
          </a:p>
        </p:txBody>
      </p:sp>
      <p:pic>
        <p:nvPicPr>
          <p:cNvPr id="3" name="Imagen 2">
            <a:extLst>
              <a:ext uri="{FF2B5EF4-FFF2-40B4-BE49-F238E27FC236}">
                <a16:creationId xmlns:a16="http://schemas.microsoft.com/office/drawing/2014/main" id="{402F4E9B-789D-54CE-059B-56C316BE33F8}"/>
              </a:ext>
            </a:extLst>
          </p:cNvPr>
          <p:cNvPicPr>
            <a:picLocks noChangeAspect="1"/>
          </p:cNvPicPr>
          <p:nvPr/>
        </p:nvPicPr>
        <p:blipFill>
          <a:blip r:embed="rId3"/>
          <a:srcRect l="23852" t="21915" r="50000" b="67425"/>
          <a:stretch>
            <a:fillRect/>
          </a:stretch>
        </p:blipFill>
        <p:spPr>
          <a:xfrm>
            <a:off x="7418360" y="0"/>
            <a:ext cx="4337168" cy="994106"/>
          </a:xfrm>
          <a:prstGeom prst="rect">
            <a:avLst/>
          </a:prstGeom>
        </p:spPr>
      </p:pic>
      <p:pic>
        <p:nvPicPr>
          <p:cNvPr id="10" name="Imagen 9">
            <a:extLst>
              <a:ext uri="{FF2B5EF4-FFF2-40B4-BE49-F238E27FC236}">
                <a16:creationId xmlns:a16="http://schemas.microsoft.com/office/drawing/2014/main" id="{53799A72-CE5E-28A8-4178-D3D92466DADD}"/>
              </a:ext>
            </a:extLst>
          </p:cNvPr>
          <p:cNvPicPr>
            <a:picLocks noChangeAspect="1"/>
          </p:cNvPicPr>
          <p:nvPr/>
        </p:nvPicPr>
        <p:blipFill>
          <a:blip r:embed="rId4"/>
          <a:srcRect l="23745" t="24224" r="51355" b="61770"/>
          <a:stretch>
            <a:fillRect/>
          </a:stretch>
        </p:blipFill>
        <p:spPr>
          <a:xfrm>
            <a:off x="6096000" y="3429000"/>
            <a:ext cx="4337168" cy="1371600"/>
          </a:xfrm>
          <a:prstGeom prst="rect">
            <a:avLst/>
          </a:prstGeom>
        </p:spPr>
      </p:pic>
      <p:pic>
        <p:nvPicPr>
          <p:cNvPr id="16" name="Imagen 15">
            <a:extLst>
              <a:ext uri="{FF2B5EF4-FFF2-40B4-BE49-F238E27FC236}">
                <a16:creationId xmlns:a16="http://schemas.microsoft.com/office/drawing/2014/main" id="{46170053-FD2F-A57F-E894-2ACD4341BA35}"/>
              </a:ext>
            </a:extLst>
          </p:cNvPr>
          <p:cNvPicPr>
            <a:picLocks noChangeAspect="1"/>
          </p:cNvPicPr>
          <p:nvPr/>
        </p:nvPicPr>
        <p:blipFill>
          <a:blip r:embed="rId5"/>
          <a:srcRect l="23823" t="23517" r="50000" b="58781"/>
          <a:stretch>
            <a:fillRect/>
          </a:stretch>
        </p:blipFill>
        <p:spPr>
          <a:xfrm>
            <a:off x="7116270" y="5069542"/>
            <a:ext cx="4358555" cy="1657176"/>
          </a:xfrm>
          <a:prstGeom prst="rect">
            <a:avLst/>
          </a:prstGeom>
        </p:spPr>
      </p:pic>
    </p:spTree>
    <p:extLst>
      <p:ext uri="{BB962C8B-B14F-4D97-AF65-F5344CB8AC3E}">
        <p14:creationId xmlns:p14="http://schemas.microsoft.com/office/powerpoint/2010/main" val="2754597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1D768-2898-5E8F-4344-37C1F88FD333}"/>
            </a:ext>
          </a:extLst>
        </p:cNvPr>
        <p:cNvGrpSpPr/>
        <p:nvPr/>
      </p:nvGrpSpPr>
      <p:grpSpPr>
        <a:xfrm>
          <a:off x="0" y="0"/>
          <a:ext cx="0" cy="0"/>
          <a:chOff x="0" y="0"/>
          <a:chExt cx="0" cy="0"/>
        </a:xfrm>
      </p:grpSpPr>
      <p:sp>
        <p:nvSpPr>
          <p:cNvPr id="4" name="CuadroTexto 3">
            <a:extLst>
              <a:ext uri="{FF2B5EF4-FFF2-40B4-BE49-F238E27FC236}">
                <a16:creationId xmlns:a16="http://schemas.microsoft.com/office/drawing/2014/main" id="{D9ED75DC-3841-A842-A323-6D4A0CE48E91}"/>
              </a:ext>
            </a:extLst>
          </p:cNvPr>
          <p:cNvSpPr txBox="1"/>
          <p:nvPr/>
        </p:nvSpPr>
        <p:spPr>
          <a:xfrm>
            <a:off x="528917" y="414295"/>
            <a:ext cx="11344836" cy="2185214"/>
          </a:xfrm>
          <a:prstGeom prst="rect">
            <a:avLst/>
          </a:prstGeom>
          <a:noFill/>
        </p:spPr>
        <p:txBody>
          <a:bodyPr wrap="square" rtlCol="0">
            <a:spAutoFit/>
          </a:bodyPr>
          <a:lstStyle/>
          <a:p>
            <a:endParaRPr lang="es-MX" sz="2000" b="1" dirty="0"/>
          </a:p>
          <a:p>
            <a:pPr marL="342900" indent="-34290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FROM (tabla derivada)</a:t>
            </a:r>
          </a:p>
          <a:p>
            <a:r>
              <a:rPr lang="es-MX" sz="2000" dirty="0"/>
              <a:t>	Trata el resultado de una </a:t>
            </a:r>
            <a:r>
              <a:rPr lang="es-MX" sz="2000" dirty="0" err="1"/>
              <a:t>subquery</a:t>
            </a:r>
            <a:r>
              <a:rPr lang="es-MX" sz="2000" dirty="0"/>
              <a:t> como una tabla temporal.</a:t>
            </a:r>
          </a:p>
          <a:p>
            <a:endParaRPr lang="es-MX" sz="2000" dirty="0"/>
          </a:p>
          <a:p>
            <a:pPr marL="342900" indent="-342900">
              <a:buFont typeface="Arial" panose="020B0604020202020204" pitchFamily="34" charset="0"/>
              <a:buChar char="•"/>
            </a:pPr>
            <a:r>
              <a:rPr lang="es-MX" sz="2000" b="1" dirty="0" err="1">
                <a:solidFill>
                  <a:schemeClr val="accent3">
                    <a:lumMod val="60000"/>
                    <a:lumOff val="40000"/>
                  </a:schemeClr>
                </a:solidFill>
              </a:rPr>
              <a:t>Subquery</a:t>
            </a:r>
            <a:r>
              <a:rPr lang="es-MX" sz="2000" b="1" dirty="0">
                <a:solidFill>
                  <a:schemeClr val="accent3">
                    <a:lumMod val="60000"/>
                    <a:lumOff val="40000"/>
                  </a:schemeClr>
                </a:solidFill>
              </a:rPr>
              <a:t> en SELECT (columna calculada)</a:t>
            </a:r>
          </a:p>
          <a:p>
            <a:r>
              <a:rPr lang="es-MX" sz="2000" dirty="0"/>
              <a:t>	Calcula un valor para cada fila del resultado.</a:t>
            </a:r>
          </a:p>
          <a:p>
            <a:endParaRPr lang="es-MX" sz="1600" dirty="0"/>
          </a:p>
        </p:txBody>
      </p:sp>
    </p:spTree>
    <p:extLst>
      <p:ext uri="{BB962C8B-B14F-4D97-AF65-F5344CB8AC3E}">
        <p14:creationId xmlns:p14="http://schemas.microsoft.com/office/powerpoint/2010/main" val="20198280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40545D-B820-BBA8-D467-02E60D218E8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143B641-FEB1-991C-AAB7-E37AFE59877C}"/>
              </a:ext>
            </a:extLst>
          </p:cNvPr>
          <p:cNvSpPr>
            <a:spLocks noGrp="1"/>
          </p:cNvSpPr>
          <p:nvPr>
            <p:ph idx="1"/>
          </p:nvPr>
        </p:nvSpPr>
        <p:spPr/>
        <p:txBody>
          <a:bodyPr/>
          <a:lstStyle/>
          <a:p>
            <a:endParaRPr lang="es-MX" dirty="0"/>
          </a:p>
        </p:txBody>
      </p:sp>
    </p:spTree>
    <p:extLst>
      <p:ext uri="{BB962C8B-B14F-4D97-AF65-F5344CB8AC3E}">
        <p14:creationId xmlns:p14="http://schemas.microsoft.com/office/powerpoint/2010/main" val="326411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440E1AD-FC49-CF5F-B8D7-2B5A8DC27EBB}"/>
              </a:ext>
            </a:extLst>
          </p:cNvPr>
          <p:cNvPicPr>
            <a:picLocks noChangeAspect="1"/>
          </p:cNvPicPr>
          <p:nvPr/>
        </p:nvPicPr>
        <p:blipFill>
          <a:blip r:embed="rId2"/>
          <a:srcRect t="4649"/>
          <a:stretch>
            <a:fillRect/>
          </a:stretch>
        </p:blipFill>
        <p:spPr>
          <a:xfrm>
            <a:off x="737325" y="376516"/>
            <a:ext cx="10484964" cy="6118413"/>
          </a:xfrm>
          <a:prstGeom prst="rect">
            <a:avLst/>
          </a:prstGeom>
        </p:spPr>
      </p:pic>
    </p:spTree>
    <p:extLst>
      <p:ext uri="{BB962C8B-B14F-4D97-AF65-F5344CB8AC3E}">
        <p14:creationId xmlns:p14="http://schemas.microsoft.com/office/powerpoint/2010/main" val="55330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5675B8-B849-033D-6686-D684A92F91DA}"/>
              </a:ext>
            </a:extLst>
          </p:cNvPr>
          <p:cNvSpPr>
            <a:spLocks noGrp="1"/>
          </p:cNvSpPr>
          <p:nvPr>
            <p:ph type="title"/>
          </p:nvPr>
        </p:nvSpPr>
        <p:spPr>
          <a:xfrm>
            <a:off x="1909483" y="1693333"/>
            <a:ext cx="7906869" cy="3471334"/>
          </a:xfrm>
        </p:spPr>
        <p:txBody>
          <a:bodyPr>
            <a:normAutofit/>
          </a:bodyPr>
          <a:lstStyle/>
          <a:p>
            <a:r>
              <a:rPr lang="es-MX" sz="9600" b="1" i="1" dirty="0">
                <a:solidFill>
                  <a:schemeClr val="accent3"/>
                </a:solidFill>
              </a:rPr>
              <a:t>Querying</a:t>
            </a:r>
          </a:p>
        </p:txBody>
      </p:sp>
    </p:spTree>
    <p:extLst>
      <p:ext uri="{BB962C8B-B14F-4D97-AF65-F5344CB8AC3E}">
        <p14:creationId xmlns:p14="http://schemas.microsoft.com/office/powerpoint/2010/main" val="77968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22C027-C550-1006-0EE2-F4799EEB70D0}"/>
              </a:ext>
            </a:extLst>
          </p:cNvPr>
          <p:cNvSpPr>
            <a:spLocks noGrp="1"/>
          </p:cNvSpPr>
          <p:nvPr>
            <p:ph idx="1"/>
          </p:nvPr>
        </p:nvSpPr>
        <p:spPr>
          <a:xfrm>
            <a:off x="1030287" y="1366869"/>
            <a:ext cx="10131425" cy="4124262"/>
          </a:xfrm>
        </p:spPr>
        <p:txBody>
          <a:bodyPr>
            <a:normAutofit/>
          </a:bodyPr>
          <a:lstStyle/>
          <a:p>
            <a:pPr marL="0" indent="0">
              <a:buNone/>
            </a:pPr>
            <a:r>
              <a:rPr lang="en-US" sz="3200" b="1" dirty="0">
                <a:solidFill>
                  <a:schemeClr val="accent3">
                    <a:lumMod val="60000"/>
                    <a:lumOff val="40000"/>
                  </a:schemeClr>
                </a:solidFill>
              </a:rPr>
              <a:t>				Introduction</a:t>
            </a:r>
          </a:p>
          <a:p>
            <a:pPr marL="0" indent="0">
              <a:buNone/>
            </a:pPr>
            <a:r>
              <a:rPr lang="en-US" sz="2000" dirty="0"/>
              <a:t>Databases (and SQL) are tools that can be used to interact with, store, and manage information. Although the tools we’re using in this course are new, a database is an age-old idea.</a:t>
            </a:r>
          </a:p>
          <a:p>
            <a:pPr marL="0" indent="0">
              <a:buNone/>
            </a:pPr>
            <a:endParaRPr lang="en-US" sz="2000" dirty="0"/>
          </a:p>
          <a:p>
            <a:pPr marL="0" indent="0">
              <a:buNone/>
            </a:pPr>
            <a:r>
              <a:rPr lang="en-US" dirty="0"/>
              <a:t>Three reasons to move beyond spreadsheets to databases are</a:t>
            </a:r>
          </a:p>
          <a:p>
            <a:r>
              <a:rPr lang="en-US" b="1" dirty="0"/>
              <a:t>Scale</a:t>
            </a:r>
            <a:r>
              <a:rPr lang="en-US" dirty="0"/>
              <a:t>: Databases can store not just items numbering to tens of thousands but even millions and billions.</a:t>
            </a:r>
          </a:p>
          <a:p>
            <a:r>
              <a:rPr lang="en-US" b="1" dirty="0"/>
              <a:t>Update Capacity</a:t>
            </a:r>
            <a:r>
              <a:rPr lang="en-US" dirty="0"/>
              <a:t>: Databases are able to handle multiple updates of data in a second.</a:t>
            </a:r>
          </a:p>
          <a:p>
            <a:r>
              <a:rPr lang="en-US" b="1" dirty="0"/>
              <a:t>Speed</a:t>
            </a:r>
            <a:r>
              <a:rPr lang="en-US" dirty="0"/>
              <a:t>: Databases allow faster look-up of information. This is because databases provide us with access to different algorithms to retrieve information. In contrast, spreadsheets that merely allow the use of </a:t>
            </a:r>
            <a:r>
              <a:rPr lang="en-US" dirty="0" err="1"/>
              <a:t>Ctrl+F</a:t>
            </a:r>
            <a:r>
              <a:rPr lang="en-US" dirty="0"/>
              <a:t> or </a:t>
            </a:r>
            <a:r>
              <a:rPr lang="en-US" dirty="0" err="1"/>
              <a:t>Cmd+F</a:t>
            </a:r>
            <a:r>
              <a:rPr lang="en-US" dirty="0"/>
              <a:t> to go through hits one at a time.</a:t>
            </a:r>
          </a:p>
          <a:p>
            <a:pPr marL="0" indent="0">
              <a:buNone/>
            </a:pPr>
            <a:endParaRPr lang="en-US" sz="2000" dirty="0"/>
          </a:p>
          <a:p>
            <a:endParaRPr lang="es-MX" dirty="0"/>
          </a:p>
        </p:txBody>
      </p:sp>
    </p:spTree>
    <p:extLst>
      <p:ext uri="{BB962C8B-B14F-4D97-AF65-F5344CB8AC3E}">
        <p14:creationId xmlns:p14="http://schemas.microsoft.com/office/powerpoint/2010/main" val="378716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ECC243-0B82-715E-B80E-74154FB7FD67}"/>
              </a:ext>
            </a:extLst>
          </p:cNvPr>
          <p:cNvSpPr>
            <a:spLocks noGrp="1"/>
          </p:cNvSpPr>
          <p:nvPr>
            <p:ph idx="1"/>
          </p:nvPr>
        </p:nvSpPr>
        <p:spPr>
          <a:xfrm>
            <a:off x="685801" y="672353"/>
            <a:ext cx="10676964" cy="5768788"/>
          </a:xfrm>
        </p:spPr>
        <p:txBody>
          <a:bodyPr>
            <a:normAutofit fontScale="92500" lnSpcReduction="20000"/>
          </a:bodyPr>
          <a:lstStyle/>
          <a:p>
            <a:pPr marL="0" indent="0">
              <a:buNone/>
            </a:pPr>
            <a:r>
              <a:rPr lang="en-US" sz="3000" b="1" dirty="0">
                <a:hlinkClick r:id="rId2"/>
              </a:rPr>
              <a:t>What is a Database?</a:t>
            </a:r>
            <a:endParaRPr lang="en-US" sz="3000" b="1" dirty="0"/>
          </a:p>
          <a:p>
            <a:pPr marL="0" indent="0">
              <a:buNone/>
            </a:pPr>
            <a:r>
              <a:rPr lang="en-US" sz="2200" dirty="0"/>
              <a:t>A database is a way of organizing data such that you can perform four operations on it</a:t>
            </a:r>
          </a:p>
          <a:p>
            <a:pPr lvl="1"/>
            <a:r>
              <a:rPr lang="en-US" sz="1900" dirty="0"/>
              <a:t>create</a:t>
            </a:r>
          </a:p>
          <a:p>
            <a:pPr lvl="1"/>
            <a:r>
              <a:rPr lang="en-US" sz="1900" dirty="0"/>
              <a:t>read</a:t>
            </a:r>
          </a:p>
          <a:p>
            <a:pPr lvl="1"/>
            <a:r>
              <a:rPr lang="en-US" sz="1900" dirty="0"/>
              <a:t>update</a:t>
            </a:r>
          </a:p>
          <a:p>
            <a:pPr lvl="1"/>
            <a:r>
              <a:rPr lang="en-US" sz="1900" dirty="0"/>
              <a:t>delete</a:t>
            </a:r>
          </a:p>
          <a:p>
            <a:pPr marL="0" indent="0">
              <a:buNone/>
            </a:pPr>
            <a:r>
              <a:rPr lang="en-US" sz="2200" dirty="0">
                <a:solidFill>
                  <a:schemeClr val="accent5">
                    <a:lumMod val="60000"/>
                    <a:lumOff val="40000"/>
                  </a:schemeClr>
                </a:solidFill>
              </a:rPr>
              <a:t>A database management system (DBMS) is a way to interact with a database using a graphical interface or textual language.</a:t>
            </a:r>
          </a:p>
          <a:p>
            <a:pPr marL="0" indent="0">
              <a:buNone/>
            </a:pPr>
            <a:r>
              <a:rPr lang="en-US" sz="2200" dirty="0">
                <a:solidFill>
                  <a:schemeClr val="accent5">
                    <a:lumMod val="60000"/>
                    <a:lumOff val="40000"/>
                  </a:schemeClr>
                </a:solidFill>
              </a:rPr>
              <a:t>Examples of DBMS: MySQL, Oracle, PostgreSQL, SQLite, Microsoft Access, MongoDB etc.</a:t>
            </a:r>
          </a:p>
          <a:p>
            <a:r>
              <a:rPr lang="en-US" sz="2200" dirty="0"/>
              <a:t>The choice of a DBMS would rest on factors like</a:t>
            </a:r>
          </a:p>
          <a:p>
            <a:pPr lvl="1"/>
            <a:r>
              <a:rPr lang="en-US" sz="1900" b="1" dirty="0"/>
              <a:t>Cost</a:t>
            </a:r>
            <a:r>
              <a:rPr lang="en-US" sz="1900" dirty="0"/>
              <a:t>: proprietary vs. free software,</a:t>
            </a:r>
          </a:p>
          <a:p>
            <a:pPr lvl="1"/>
            <a:r>
              <a:rPr lang="en-US" sz="1900" b="1" dirty="0"/>
              <a:t>Amount of support</a:t>
            </a:r>
            <a:r>
              <a:rPr lang="en-US" sz="1900" dirty="0"/>
              <a:t>: free and open source software like MySQL, PostgreSQL and SQLite come with the downside of having to set up the database yourself,</a:t>
            </a:r>
          </a:p>
          <a:p>
            <a:pPr lvl="1"/>
            <a:r>
              <a:rPr lang="en-US" sz="1900" b="1" dirty="0"/>
              <a:t>Weight</a:t>
            </a:r>
            <a:r>
              <a:rPr lang="en-US" sz="1900" dirty="0"/>
              <a:t>: more fully-featured systems like MySQL or PostgreSQL are heavier and require more computation to run than systems like SQLite.</a:t>
            </a:r>
          </a:p>
          <a:p>
            <a:pPr marL="0" indent="0">
              <a:buNone/>
            </a:pPr>
            <a:r>
              <a:rPr lang="en-US" sz="2200" dirty="0"/>
              <a:t>In this course, we will start with SQLite and then move on to MySQL and PostgreSQL.</a:t>
            </a:r>
          </a:p>
          <a:p>
            <a:endParaRPr lang="es-MX" dirty="0"/>
          </a:p>
        </p:txBody>
      </p:sp>
    </p:spTree>
    <p:extLst>
      <p:ext uri="{BB962C8B-B14F-4D97-AF65-F5344CB8AC3E}">
        <p14:creationId xmlns:p14="http://schemas.microsoft.com/office/powerpoint/2010/main" val="1043146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C6F48A3-8EEC-2922-7352-1975466B4F56}"/>
              </a:ext>
            </a:extLst>
          </p:cNvPr>
          <p:cNvSpPr>
            <a:spLocks noGrp="1"/>
          </p:cNvSpPr>
          <p:nvPr>
            <p:ph idx="1"/>
          </p:nvPr>
        </p:nvSpPr>
        <p:spPr>
          <a:xfrm>
            <a:off x="820272" y="336177"/>
            <a:ext cx="10851775" cy="6373905"/>
          </a:xfrm>
        </p:spPr>
        <p:txBody>
          <a:bodyPr>
            <a:normAutofit/>
          </a:bodyPr>
          <a:lstStyle/>
          <a:p>
            <a:pPr marL="0" indent="0">
              <a:buNone/>
            </a:pPr>
            <a:r>
              <a:rPr lang="en-US" sz="3600" b="1" dirty="0">
                <a:hlinkClick r:id="rId2"/>
              </a:rPr>
              <a:t>SQL</a:t>
            </a:r>
            <a:endParaRPr lang="en-US" b="1" dirty="0"/>
          </a:p>
          <a:p>
            <a:pPr marL="0" indent="0">
              <a:buNone/>
            </a:pPr>
            <a:r>
              <a:rPr lang="en-US" sz="2400" dirty="0"/>
              <a:t>SQL stands for </a:t>
            </a:r>
            <a:r>
              <a:rPr lang="en-US" sz="2400" u="sng" dirty="0"/>
              <a:t>Structured Query Language</a:t>
            </a:r>
            <a:r>
              <a:rPr lang="en-US" sz="2400" dirty="0"/>
              <a:t>. It is a language used to </a:t>
            </a:r>
            <a:r>
              <a:rPr lang="en-US" sz="2400" u="sng" dirty="0"/>
              <a:t>interact with databases</a:t>
            </a:r>
            <a:r>
              <a:rPr lang="en-US" sz="2400" dirty="0"/>
              <a:t>, via which you can create, read, update, and delete data in a database. Some important notes about SQL</a:t>
            </a:r>
          </a:p>
          <a:p>
            <a:pPr lvl="1"/>
            <a:r>
              <a:rPr lang="en-US" sz="2000" dirty="0"/>
              <a:t>it is structured, as we’ll see in this course,</a:t>
            </a:r>
          </a:p>
          <a:p>
            <a:pPr lvl="1"/>
            <a:r>
              <a:rPr lang="en-US" sz="2000" dirty="0"/>
              <a:t>it has some keywords that can be used to interact with the database, and</a:t>
            </a:r>
          </a:p>
          <a:p>
            <a:pPr lvl="1"/>
            <a:r>
              <a:rPr lang="en-US" sz="2000" dirty="0"/>
              <a:t>it is a query language — it can be used to ask questions of data inside a database.</a:t>
            </a:r>
          </a:p>
          <a:p>
            <a:pPr marL="0" indent="0">
              <a:buNone/>
            </a:pPr>
            <a:r>
              <a:rPr lang="en-US" sz="2400" dirty="0"/>
              <a:t>In this lesson, we will learn how to write some simple SQL queries.</a:t>
            </a:r>
          </a:p>
          <a:p>
            <a:pPr marL="0" indent="0">
              <a:buNone/>
            </a:pPr>
            <a:r>
              <a:rPr lang="en-US" sz="2400" dirty="0"/>
              <a:t>SQL is a standard both of the American National Standards Institute (ANSI) and the International Organization for Standardization (ISO). Most DBMS support some subset of the SQL language. </a:t>
            </a:r>
          </a:p>
          <a:p>
            <a:pPr marL="0" indent="0">
              <a:buNone/>
            </a:pPr>
            <a:r>
              <a:rPr lang="en-US" sz="2400" dirty="0"/>
              <a:t>So for SQLite, for example, we’re using a subset of SQL that is supported by SQLite. If we wanted to port our code to a different system like MySQL, it is likely we would have to change some of the syntax.</a:t>
            </a:r>
          </a:p>
          <a:p>
            <a:pPr marL="0" indent="0">
              <a:buNone/>
            </a:pPr>
            <a:endParaRPr lang="es-MX" dirty="0"/>
          </a:p>
        </p:txBody>
      </p:sp>
    </p:spTree>
    <p:extLst>
      <p:ext uri="{BB962C8B-B14F-4D97-AF65-F5344CB8AC3E}">
        <p14:creationId xmlns:p14="http://schemas.microsoft.com/office/powerpoint/2010/main" val="1805157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DF0CBD-BC4C-173F-4D37-3FB4631838C8}"/>
              </a:ext>
            </a:extLst>
          </p:cNvPr>
          <p:cNvSpPr>
            <a:spLocks noGrp="1"/>
          </p:cNvSpPr>
          <p:nvPr>
            <p:ph idx="1"/>
          </p:nvPr>
        </p:nvSpPr>
        <p:spPr>
          <a:xfrm>
            <a:off x="526349" y="98113"/>
            <a:ext cx="11139302" cy="5186581"/>
          </a:xfrm>
        </p:spPr>
        <p:txBody>
          <a:bodyPr>
            <a:normAutofit/>
          </a:bodyPr>
          <a:lstStyle/>
          <a:p>
            <a:pPr marL="0" indent="0">
              <a:buNone/>
            </a:pPr>
            <a:r>
              <a:rPr lang="es-MX" dirty="0"/>
              <a:t>Terminal: </a:t>
            </a:r>
            <a:r>
              <a:rPr lang="es-MX" dirty="0" err="1"/>
              <a:t>sqlite</a:t>
            </a:r>
            <a:r>
              <a:rPr lang="es-MX" dirty="0"/>
              <a:t> 3 , salir con .</a:t>
            </a:r>
            <a:r>
              <a:rPr lang="es-MX" dirty="0" err="1"/>
              <a:t>quit</a:t>
            </a:r>
            <a:r>
              <a:rPr lang="es-MX" dirty="0"/>
              <a:t>  , SQLite </a:t>
            </a:r>
            <a:r>
              <a:rPr lang="es-MX" dirty="0" err="1"/>
              <a:t>is</a:t>
            </a:r>
            <a:r>
              <a:rPr lang="es-MX" dirty="0"/>
              <a:t> case-</a:t>
            </a:r>
            <a:r>
              <a:rPr lang="es-MX" dirty="0" err="1"/>
              <a:t>insensitive</a:t>
            </a:r>
            <a:endParaRPr lang="es-MX" dirty="0"/>
          </a:p>
          <a:p>
            <a:pPr marL="0" indent="0">
              <a:buNone/>
            </a:pPr>
            <a:r>
              <a:rPr lang="en-US" dirty="0"/>
              <a:t>It is good practice to use </a:t>
            </a:r>
            <a:r>
              <a:rPr lang="en-US" dirty="0">
                <a:solidFill>
                  <a:schemeClr val="accent5">
                    <a:lumMod val="60000"/>
                    <a:lumOff val="40000"/>
                  </a:schemeClr>
                </a:solidFill>
              </a:rPr>
              <a:t>double quotes around table and column names</a:t>
            </a:r>
            <a:r>
              <a:rPr lang="en-US" dirty="0"/>
              <a:t>, which are called SQL identifiers. SQL also has </a:t>
            </a:r>
            <a:r>
              <a:rPr lang="en-US" dirty="0">
                <a:solidFill>
                  <a:schemeClr val="accent5">
                    <a:lumMod val="60000"/>
                    <a:lumOff val="40000"/>
                  </a:schemeClr>
                </a:solidFill>
              </a:rPr>
              <a:t>strings</a:t>
            </a:r>
            <a:r>
              <a:rPr lang="en-US" dirty="0"/>
              <a:t> and </a:t>
            </a:r>
            <a:r>
              <a:rPr lang="en-US" dirty="0">
                <a:solidFill>
                  <a:schemeClr val="accent5">
                    <a:lumMod val="60000"/>
                    <a:lumOff val="40000"/>
                  </a:schemeClr>
                </a:solidFill>
              </a:rPr>
              <a:t>we</a:t>
            </a:r>
            <a:r>
              <a:rPr lang="en-US" dirty="0"/>
              <a:t> </a:t>
            </a:r>
            <a:r>
              <a:rPr lang="en-US" dirty="0">
                <a:solidFill>
                  <a:schemeClr val="accent5">
                    <a:lumMod val="60000"/>
                    <a:lumOff val="40000"/>
                  </a:schemeClr>
                </a:solidFill>
              </a:rPr>
              <a:t>use</a:t>
            </a:r>
            <a:r>
              <a:rPr lang="en-US" dirty="0"/>
              <a:t> </a:t>
            </a:r>
            <a:r>
              <a:rPr lang="en-US" dirty="0">
                <a:solidFill>
                  <a:schemeClr val="accent5">
                    <a:lumMod val="60000"/>
                    <a:lumOff val="40000"/>
                  </a:schemeClr>
                </a:solidFill>
              </a:rPr>
              <a:t>single</a:t>
            </a:r>
            <a:r>
              <a:rPr lang="en-US" dirty="0"/>
              <a:t> </a:t>
            </a:r>
            <a:r>
              <a:rPr lang="en-US" dirty="0">
                <a:solidFill>
                  <a:schemeClr val="accent5">
                    <a:lumMod val="60000"/>
                    <a:lumOff val="40000"/>
                  </a:schemeClr>
                </a:solidFill>
              </a:rPr>
              <a:t>quotes</a:t>
            </a:r>
            <a:r>
              <a:rPr lang="en-US" dirty="0"/>
              <a:t> around strings to differentiate them from identifiers.</a:t>
            </a:r>
            <a:endParaRPr lang="es-MX" dirty="0"/>
          </a:p>
          <a:p>
            <a:r>
              <a:rPr lang="en-US" b="1" dirty="0">
                <a:solidFill>
                  <a:srgbClr val="00B0F0"/>
                </a:solidFill>
              </a:rPr>
              <a:t>SELECT</a:t>
            </a:r>
            <a:r>
              <a:rPr lang="en-US" dirty="0"/>
              <a:t>, which allows us to select some (or all) rows from a table inside the database. ( * all columns)</a:t>
            </a:r>
          </a:p>
          <a:p>
            <a:r>
              <a:rPr lang="es-MX" b="1" dirty="0">
                <a:solidFill>
                  <a:srgbClr val="00B0F0"/>
                </a:solidFill>
              </a:rPr>
              <a:t>FROM</a:t>
            </a:r>
            <a:r>
              <a:rPr lang="es-MX" dirty="0"/>
              <a:t>, specify the table to work with.</a:t>
            </a:r>
          </a:p>
          <a:p>
            <a:r>
              <a:rPr lang="en-US" b="1" dirty="0">
                <a:solidFill>
                  <a:srgbClr val="00B0F0"/>
                </a:solidFill>
              </a:rPr>
              <a:t>LIMIT</a:t>
            </a:r>
            <a:r>
              <a:rPr lang="en-US" dirty="0"/>
              <a:t> to specify the number of rows in the query output.</a:t>
            </a:r>
          </a:p>
          <a:p>
            <a:r>
              <a:rPr lang="en-US" b="1" dirty="0">
                <a:solidFill>
                  <a:srgbClr val="00B0F0"/>
                </a:solidFill>
              </a:rPr>
              <a:t>WHERE</a:t>
            </a:r>
            <a:r>
              <a:rPr lang="en-US" dirty="0"/>
              <a:t> is used to select rows based on a condition; it will output the rows for which the specified condition is true.	</a:t>
            </a:r>
          </a:p>
          <a:p>
            <a:pPr marL="0" indent="0">
              <a:buNone/>
            </a:pPr>
            <a:r>
              <a:rPr lang="en-US" dirty="0"/>
              <a:t>	The operators that can be used to specify conditions in SQL are</a:t>
            </a:r>
            <a:r>
              <a:rPr lang="en-US" dirty="0">
                <a:solidFill>
                  <a:schemeClr val="accent6">
                    <a:lumMod val="75000"/>
                  </a:schemeClr>
                </a:solidFill>
              </a:rPr>
              <a:t> </a:t>
            </a:r>
            <a:r>
              <a:rPr lang="en-US" b="1" dirty="0">
                <a:solidFill>
                  <a:schemeClr val="accent6">
                    <a:lumMod val="75000"/>
                  </a:schemeClr>
                </a:solidFill>
              </a:rPr>
              <a:t>=</a:t>
            </a:r>
            <a:r>
              <a:rPr lang="en-US" dirty="0">
                <a:solidFill>
                  <a:schemeClr val="accent6">
                    <a:lumMod val="75000"/>
                  </a:schemeClr>
                </a:solidFill>
              </a:rPr>
              <a:t> (“equal to”), </a:t>
            </a:r>
            <a:r>
              <a:rPr lang="en-US" b="1" dirty="0">
                <a:solidFill>
                  <a:srgbClr val="00B0F0"/>
                </a:solidFill>
              </a:rPr>
              <a:t>!=</a:t>
            </a:r>
            <a:r>
              <a:rPr lang="en-US" dirty="0"/>
              <a:t> (“not equal to”) and </a:t>
            </a:r>
            <a:r>
              <a:rPr lang="en-US" b="1" dirty="0">
                <a:solidFill>
                  <a:srgbClr val="00B0F0"/>
                </a:solidFill>
              </a:rPr>
              <a:t>&lt;&gt;</a:t>
            </a:r>
            <a:r>
              <a:rPr lang="en-US" dirty="0"/>
              <a:t> (also “not equal to”).  </a:t>
            </a:r>
            <a:r>
              <a:rPr lang="en-US" b="1" dirty="0">
                <a:solidFill>
                  <a:srgbClr val="00B0F0"/>
                </a:solidFill>
              </a:rPr>
              <a:t>&lt;</a:t>
            </a:r>
            <a:r>
              <a:rPr lang="en-US" dirty="0"/>
              <a:t> (less than), </a:t>
            </a:r>
            <a:r>
              <a:rPr lang="en-US" b="1" dirty="0">
                <a:solidFill>
                  <a:srgbClr val="00B0F0"/>
                </a:solidFill>
              </a:rPr>
              <a:t>&gt;</a:t>
            </a:r>
            <a:r>
              <a:rPr lang="en-US" dirty="0"/>
              <a:t> (greater than), </a:t>
            </a:r>
            <a:r>
              <a:rPr lang="en-US" b="1" dirty="0">
                <a:solidFill>
                  <a:srgbClr val="00B0F0"/>
                </a:solidFill>
              </a:rPr>
              <a:t>&lt;=</a:t>
            </a:r>
            <a:r>
              <a:rPr lang="en-US" dirty="0"/>
              <a:t> (less than o equal to), </a:t>
            </a:r>
            <a:r>
              <a:rPr lang="en-US" b="1" dirty="0">
                <a:solidFill>
                  <a:srgbClr val="00B0F0"/>
                </a:solidFill>
              </a:rPr>
              <a:t>&gt;= </a:t>
            </a:r>
            <a:r>
              <a:rPr lang="en-US" dirty="0"/>
              <a:t> (greater than or equal to)</a:t>
            </a:r>
          </a:p>
          <a:p>
            <a:pPr marL="0" indent="0">
              <a:buNone/>
            </a:pPr>
            <a:r>
              <a:rPr lang="en-US" dirty="0"/>
              <a:t>	we can use the SQL keywords </a:t>
            </a:r>
            <a:r>
              <a:rPr lang="en-US" b="1" dirty="0">
                <a:solidFill>
                  <a:srgbClr val="00B0F0"/>
                </a:solidFill>
              </a:rPr>
              <a:t>AND</a:t>
            </a:r>
            <a:r>
              <a:rPr lang="en-US" dirty="0"/>
              <a:t> </a:t>
            </a:r>
            <a:r>
              <a:rPr lang="en-US" dirty="0" err="1"/>
              <a:t>and</a:t>
            </a:r>
            <a:r>
              <a:rPr lang="en-US" dirty="0"/>
              <a:t> </a:t>
            </a:r>
            <a:r>
              <a:rPr lang="en-US" b="1" dirty="0">
                <a:solidFill>
                  <a:srgbClr val="00B0F0"/>
                </a:solidFill>
              </a:rPr>
              <a:t>OR</a:t>
            </a:r>
            <a:r>
              <a:rPr lang="en-US" dirty="0"/>
              <a:t>. We can also use parentheses to indicate how to combine the conditions in a compound conditional statement.</a:t>
            </a:r>
          </a:p>
          <a:p>
            <a:pPr marL="0" indent="0">
              <a:buNone/>
            </a:pPr>
            <a:r>
              <a:rPr lang="en-US" dirty="0"/>
              <a:t>We can also use the operators </a:t>
            </a:r>
            <a:r>
              <a:rPr lang="en-US" b="1" dirty="0">
                <a:solidFill>
                  <a:srgbClr val="00B0F0"/>
                </a:solidFill>
              </a:rPr>
              <a:t>&lt;, &gt;, &lt;= </a:t>
            </a:r>
            <a:r>
              <a:rPr lang="en-US" dirty="0"/>
              <a:t>and </a:t>
            </a:r>
            <a:r>
              <a:rPr lang="en-US" b="1" dirty="0">
                <a:solidFill>
                  <a:srgbClr val="00B0F0"/>
                </a:solidFill>
              </a:rPr>
              <a:t>&gt;=</a:t>
            </a:r>
            <a:r>
              <a:rPr lang="en-US" dirty="0"/>
              <a:t> in our conditions to match a range of values</a:t>
            </a:r>
            <a:endParaRPr lang="es-MX" dirty="0"/>
          </a:p>
        </p:txBody>
      </p:sp>
      <p:pic>
        <p:nvPicPr>
          <p:cNvPr id="10" name="Imagen 9">
            <a:extLst>
              <a:ext uri="{FF2B5EF4-FFF2-40B4-BE49-F238E27FC236}">
                <a16:creationId xmlns:a16="http://schemas.microsoft.com/office/drawing/2014/main" id="{60C7645F-EF20-E697-B235-F05D1E88E45B}"/>
              </a:ext>
            </a:extLst>
          </p:cNvPr>
          <p:cNvPicPr>
            <a:picLocks noChangeAspect="1"/>
          </p:cNvPicPr>
          <p:nvPr/>
        </p:nvPicPr>
        <p:blipFill>
          <a:blip r:embed="rId2"/>
          <a:srcRect l="15983" t="44369" r="52541" b="42947"/>
          <a:stretch>
            <a:fillRect/>
          </a:stretch>
        </p:blipFill>
        <p:spPr>
          <a:xfrm>
            <a:off x="2623877" y="5284694"/>
            <a:ext cx="6944245" cy="1573306"/>
          </a:xfrm>
          <a:prstGeom prst="rect">
            <a:avLst/>
          </a:prstGeom>
        </p:spPr>
      </p:pic>
    </p:spTree>
    <p:extLst>
      <p:ext uri="{BB962C8B-B14F-4D97-AF65-F5344CB8AC3E}">
        <p14:creationId xmlns:p14="http://schemas.microsoft.com/office/powerpoint/2010/main" val="311959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A586A6-661D-08DE-287B-47F6F1CA127A}"/>
              </a:ext>
            </a:extLst>
          </p:cNvPr>
          <p:cNvSpPr>
            <a:spLocks noGrp="1"/>
          </p:cNvSpPr>
          <p:nvPr>
            <p:ph idx="1"/>
          </p:nvPr>
        </p:nvSpPr>
        <p:spPr>
          <a:xfrm>
            <a:off x="658907" y="609102"/>
            <a:ext cx="10610382" cy="3653615"/>
          </a:xfrm>
        </p:spPr>
        <p:txBody>
          <a:bodyPr/>
          <a:lstStyle/>
          <a:p>
            <a:r>
              <a:rPr lang="en-US" b="1" dirty="0">
                <a:solidFill>
                  <a:srgbClr val="00B0F0"/>
                </a:solidFill>
              </a:rPr>
              <a:t>NULL</a:t>
            </a:r>
            <a:r>
              <a:rPr lang="en-US" b="1" dirty="0"/>
              <a:t> </a:t>
            </a:r>
            <a:r>
              <a:rPr lang="en-US" dirty="0"/>
              <a:t>is a type used to indicate that certain data does not have a value, or does not exist in the table.</a:t>
            </a:r>
          </a:p>
          <a:p>
            <a:pPr marL="0" indent="0">
              <a:buNone/>
            </a:pPr>
            <a:r>
              <a:rPr lang="en-US" dirty="0"/>
              <a:t>Conditions used with NULL are </a:t>
            </a:r>
            <a:r>
              <a:rPr lang="en-US" b="1" dirty="0">
                <a:solidFill>
                  <a:srgbClr val="00B0F0"/>
                </a:solidFill>
              </a:rPr>
              <a:t>IS NULL </a:t>
            </a:r>
            <a:r>
              <a:rPr lang="en-US" b="1" dirty="0"/>
              <a:t>and </a:t>
            </a:r>
            <a:r>
              <a:rPr lang="en-US" b="1" dirty="0">
                <a:solidFill>
                  <a:srgbClr val="00B0F0"/>
                </a:solidFill>
              </a:rPr>
              <a:t>IS NOT NULL.</a:t>
            </a:r>
          </a:p>
          <a:p>
            <a:r>
              <a:rPr lang="en-US" b="1" dirty="0">
                <a:solidFill>
                  <a:srgbClr val="00B0F0"/>
                </a:solidFill>
              </a:rPr>
              <a:t>LIKE </a:t>
            </a:r>
            <a:r>
              <a:rPr lang="en-US" dirty="0"/>
              <a:t>is combined with the operators </a:t>
            </a:r>
            <a:r>
              <a:rPr lang="en-US" dirty="0">
                <a:solidFill>
                  <a:schemeClr val="bg2">
                    <a:lumMod val="40000"/>
                    <a:lumOff val="60000"/>
                  </a:schemeClr>
                </a:solidFill>
              </a:rPr>
              <a:t>% (matches any characters around a given string</a:t>
            </a:r>
            <a:r>
              <a:rPr lang="en-US" dirty="0"/>
              <a:t>) and</a:t>
            </a:r>
            <a:r>
              <a:rPr lang="en-US" dirty="0">
                <a:solidFill>
                  <a:schemeClr val="bg2">
                    <a:lumMod val="40000"/>
                    <a:lumOff val="60000"/>
                  </a:schemeClr>
                </a:solidFill>
              </a:rPr>
              <a:t> _ (matches a single character).</a:t>
            </a:r>
          </a:p>
          <a:p>
            <a:r>
              <a:rPr lang="en-US" b="1" dirty="0">
                <a:solidFill>
                  <a:srgbClr val="00B0F0"/>
                </a:solidFill>
              </a:rPr>
              <a:t>ORDER BY </a:t>
            </a:r>
            <a:r>
              <a:rPr lang="en-US" dirty="0"/>
              <a:t>keyword allows us to organize the returned rows in some specified order.</a:t>
            </a:r>
          </a:p>
          <a:p>
            <a:pPr marL="0" indent="0">
              <a:buNone/>
            </a:pPr>
            <a:r>
              <a:rPr lang="en-US" dirty="0"/>
              <a:t>keyword </a:t>
            </a:r>
            <a:r>
              <a:rPr lang="en-US" dirty="0">
                <a:solidFill>
                  <a:schemeClr val="accent2">
                    <a:lumMod val="60000"/>
                    <a:lumOff val="40000"/>
                  </a:schemeClr>
                </a:solidFill>
              </a:rPr>
              <a:t>DESC</a:t>
            </a:r>
            <a:r>
              <a:rPr lang="en-US" dirty="0"/>
              <a:t> to specify the descending order. </a:t>
            </a:r>
            <a:r>
              <a:rPr lang="en-US" dirty="0">
                <a:solidFill>
                  <a:schemeClr val="accent2">
                    <a:lumMod val="60000"/>
                    <a:lumOff val="40000"/>
                  </a:schemeClr>
                </a:solidFill>
              </a:rPr>
              <a:t>ASC</a:t>
            </a:r>
            <a:r>
              <a:rPr lang="en-US" dirty="0"/>
              <a:t> can be used to explicitly specify ascending order.</a:t>
            </a:r>
          </a:p>
          <a:p>
            <a:pPr marL="0" indent="0">
              <a:buNone/>
            </a:pPr>
            <a:endParaRPr lang="en-US" dirty="0"/>
          </a:p>
        </p:txBody>
      </p:sp>
      <p:pic>
        <p:nvPicPr>
          <p:cNvPr id="4" name="Imagen 3">
            <a:extLst>
              <a:ext uri="{FF2B5EF4-FFF2-40B4-BE49-F238E27FC236}">
                <a16:creationId xmlns:a16="http://schemas.microsoft.com/office/drawing/2014/main" id="{8E048056-18AE-DDA8-5498-AB261FC27E89}"/>
              </a:ext>
            </a:extLst>
          </p:cNvPr>
          <p:cNvPicPr>
            <a:picLocks noChangeAspect="1"/>
          </p:cNvPicPr>
          <p:nvPr/>
        </p:nvPicPr>
        <p:blipFill>
          <a:blip r:embed="rId2"/>
          <a:srcRect l="24015" t="19001" r="22173" b="68315"/>
          <a:stretch>
            <a:fillRect/>
          </a:stretch>
        </p:blipFill>
        <p:spPr>
          <a:xfrm>
            <a:off x="658907" y="3980108"/>
            <a:ext cx="10047524" cy="1331480"/>
          </a:xfrm>
          <a:prstGeom prst="rect">
            <a:avLst/>
          </a:prstGeom>
        </p:spPr>
      </p:pic>
    </p:spTree>
    <p:extLst>
      <p:ext uri="{BB962C8B-B14F-4D97-AF65-F5344CB8AC3E}">
        <p14:creationId xmlns:p14="http://schemas.microsoft.com/office/powerpoint/2010/main" val="16132007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Celestial</Template>
  <TotalTime>7861</TotalTime>
  <Words>2785</Words>
  <Application>Microsoft Office PowerPoint</Application>
  <PresentationFormat>Panorámica</PresentationFormat>
  <Paragraphs>156</Paragraphs>
  <Slides>25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25</vt:i4>
      </vt:variant>
    </vt:vector>
  </HeadingPairs>
  <TitlesOfParts>
    <vt:vector size="29" baseType="lpstr">
      <vt:lpstr>Arial</vt:lpstr>
      <vt:lpstr>Calibri</vt:lpstr>
      <vt:lpstr>Calibri Light</vt:lpstr>
      <vt:lpstr>Celestial</vt:lpstr>
      <vt:lpstr>Presentación de PowerPoint</vt:lpstr>
      <vt:lpstr>Presentación de PowerPoint</vt:lpstr>
      <vt:lpstr>Presentación de PowerPoint</vt:lpstr>
      <vt:lpstr>Querying</vt:lpstr>
      <vt:lpstr>Presentación de PowerPoint</vt:lpstr>
      <vt:lpstr>Presentación de PowerPoint</vt:lpstr>
      <vt:lpstr>Presentación de PowerPoint</vt:lpstr>
      <vt:lpstr>Presentación de PowerPoint</vt:lpstr>
      <vt:lpstr>Presentación de PowerPoint</vt:lpstr>
      <vt:lpstr>Presentación de PowerPoint</vt:lpstr>
      <vt:lpstr>RElating</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117</cp:revision>
  <dcterms:created xsi:type="dcterms:W3CDTF">2024-12-02T19:37:50Z</dcterms:created>
  <dcterms:modified xsi:type="dcterms:W3CDTF">2025-11-30T16:31:15Z</dcterms:modified>
</cp:coreProperties>
</file>